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4.xml" ContentType="application/vnd.openxmlformats-officedocument.theme+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93455" r:id="rId4"/>
    <p:sldMasterId id="2147493627" r:id="rId5"/>
    <p:sldMasterId id="2147493640" r:id="rId6"/>
    <p:sldMasterId id="2147493654" r:id="rId7"/>
    <p:sldMasterId id="2147493667" r:id="rId8"/>
  </p:sldMasterIdLst>
  <p:notesMasterIdLst>
    <p:notesMasterId r:id="rId95"/>
  </p:notesMasterIdLst>
  <p:handoutMasterIdLst>
    <p:handoutMasterId r:id="rId96"/>
  </p:handoutMasterIdLst>
  <p:sldIdLst>
    <p:sldId id="959" r:id="rId9"/>
    <p:sldId id="987" r:id="rId10"/>
    <p:sldId id="985" r:id="rId11"/>
    <p:sldId id="952" r:id="rId12"/>
    <p:sldId id="986" r:id="rId13"/>
    <p:sldId id="824" r:id="rId14"/>
    <p:sldId id="826" r:id="rId15"/>
    <p:sldId id="827" r:id="rId16"/>
    <p:sldId id="878" r:id="rId17"/>
    <p:sldId id="831" r:id="rId18"/>
    <p:sldId id="834" r:id="rId19"/>
    <p:sldId id="879" r:id="rId20"/>
    <p:sldId id="832" r:id="rId21"/>
    <p:sldId id="880" r:id="rId22"/>
    <p:sldId id="833" r:id="rId23"/>
    <p:sldId id="851" r:id="rId24"/>
    <p:sldId id="836" r:id="rId25"/>
    <p:sldId id="837" r:id="rId26"/>
    <p:sldId id="949" r:id="rId27"/>
    <p:sldId id="881" r:id="rId28"/>
    <p:sldId id="932" r:id="rId29"/>
    <p:sldId id="882" r:id="rId30"/>
    <p:sldId id="835" r:id="rId31"/>
    <p:sldId id="852" r:id="rId32"/>
    <p:sldId id="828" r:id="rId33"/>
    <p:sldId id="974" r:id="rId34"/>
    <p:sldId id="969" r:id="rId35"/>
    <p:sldId id="971" r:id="rId36"/>
    <p:sldId id="972" r:id="rId37"/>
    <p:sldId id="968" r:id="rId38"/>
    <p:sldId id="970" r:id="rId39"/>
    <p:sldId id="973" r:id="rId40"/>
    <p:sldId id="967" r:id="rId41"/>
    <p:sldId id="898" r:id="rId42"/>
    <p:sldId id="975" r:id="rId43"/>
    <p:sldId id="421" r:id="rId44"/>
    <p:sldId id="339" r:id="rId45"/>
    <p:sldId id="900" r:id="rId46"/>
    <p:sldId id="343" r:id="rId47"/>
    <p:sldId id="344" r:id="rId48"/>
    <p:sldId id="345" r:id="rId49"/>
    <p:sldId id="347" r:id="rId50"/>
    <p:sldId id="348" r:id="rId51"/>
    <p:sldId id="346" r:id="rId52"/>
    <p:sldId id="901" r:id="rId53"/>
    <p:sldId id="902" r:id="rId54"/>
    <p:sldId id="904" r:id="rId55"/>
    <p:sldId id="905" r:id="rId56"/>
    <p:sldId id="909" r:id="rId57"/>
    <p:sldId id="908" r:id="rId58"/>
    <p:sldId id="910" r:id="rId59"/>
    <p:sldId id="976" r:id="rId60"/>
    <p:sldId id="427" r:id="rId61"/>
    <p:sldId id="337" r:id="rId62"/>
    <p:sldId id="338" r:id="rId63"/>
    <p:sldId id="364" r:id="rId64"/>
    <p:sldId id="340" r:id="rId65"/>
    <p:sldId id="341" r:id="rId66"/>
    <p:sldId id="912" r:id="rId67"/>
    <p:sldId id="911" r:id="rId68"/>
    <p:sldId id="907" r:id="rId69"/>
    <p:sldId id="916" r:id="rId70"/>
    <p:sldId id="917" r:id="rId71"/>
    <p:sldId id="918" r:id="rId72"/>
    <p:sldId id="365" r:id="rId73"/>
    <p:sldId id="919" r:id="rId74"/>
    <p:sldId id="920" r:id="rId75"/>
    <p:sldId id="349" r:id="rId76"/>
    <p:sldId id="921" r:id="rId77"/>
    <p:sldId id="977" r:id="rId78"/>
    <p:sldId id="923" r:id="rId79"/>
    <p:sldId id="924" r:id="rId80"/>
    <p:sldId id="927" r:id="rId81"/>
    <p:sldId id="981" r:id="rId82"/>
    <p:sldId id="982" r:id="rId83"/>
    <p:sldId id="983" r:id="rId84"/>
    <p:sldId id="984" r:id="rId85"/>
    <p:sldId id="350" r:id="rId86"/>
    <p:sldId id="351" r:id="rId87"/>
    <p:sldId id="352" r:id="rId88"/>
    <p:sldId id="353" r:id="rId89"/>
    <p:sldId id="925" r:id="rId90"/>
    <p:sldId id="926" r:id="rId91"/>
    <p:sldId id="980" r:id="rId92"/>
    <p:sldId id="930" r:id="rId93"/>
    <p:sldId id="957" r:id="rId94"/>
  </p:sldIdLst>
  <p:sldSz cx="9144000" cy="5143500" type="screen16x9"/>
  <p:notesSz cx="6858000" cy="9144000"/>
  <p:defaultTextStyle>
    <a:defPPr>
      <a:defRPr lang="en-US"/>
    </a:defPPr>
    <a:lvl1pPr algn="l" defTabSz="457200" rtl="0" fontAlgn="base">
      <a:spcBef>
        <a:spcPct val="0"/>
      </a:spcBef>
      <a:spcAft>
        <a:spcPct val="0"/>
      </a:spcAft>
      <a:defRPr kern="1200">
        <a:solidFill>
          <a:schemeClr val="tx1"/>
        </a:solidFill>
        <a:latin typeface="Calibri" charset="0"/>
        <a:ea typeface="ＭＳ Ｐゴシック" charset="-128"/>
        <a:cs typeface="+mn-cs"/>
      </a:defRPr>
    </a:lvl1pPr>
    <a:lvl2pPr marL="457200" algn="l" defTabSz="457200" rtl="0" fontAlgn="base">
      <a:spcBef>
        <a:spcPct val="0"/>
      </a:spcBef>
      <a:spcAft>
        <a:spcPct val="0"/>
      </a:spcAft>
      <a:defRPr kern="1200">
        <a:solidFill>
          <a:schemeClr val="tx1"/>
        </a:solidFill>
        <a:latin typeface="Calibri" charset="0"/>
        <a:ea typeface="ＭＳ Ｐゴシック" charset="-128"/>
        <a:cs typeface="+mn-cs"/>
      </a:defRPr>
    </a:lvl2pPr>
    <a:lvl3pPr marL="914400" algn="l" defTabSz="457200" rtl="0" fontAlgn="base">
      <a:spcBef>
        <a:spcPct val="0"/>
      </a:spcBef>
      <a:spcAft>
        <a:spcPct val="0"/>
      </a:spcAft>
      <a:defRPr kern="1200">
        <a:solidFill>
          <a:schemeClr val="tx1"/>
        </a:solidFill>
        <a:latin typeface="Calibri" charset="0"/>
        <a:ea typeface="ＭＳ Ｐゴシック" charset="-128"/>
        <a:cs typeface="+mn-cs"/>
      </a:defRPr>
    </a:lvl3pPr>
    <a:lvl4pPr marL="1371600" algn="l" defTabSz="457200" rtl="0" fontAlgn="base">
      <a:spcBef>
        <a:spcPct val="0"/>
      </a:spcBef>
      <a:spcAft>
        <a:spcPct val="0"/>
      </a:spcAft>
      <a:defRPr kern="1200">
        <a:solidFill>
          <a:schemeClr val="tx1"/>
        </a:solidFill>
        <a:latin typeface="Calibri" charset="0"/>
        <a:ea typeface="ＭＳ Ｐゴシック" charset="-128"/>
        <a:cs typeface="+mn-cs"/>
      </a:defRPr>
    </a:lvl4pPr>
    <a:lvl5pPr marL="1828800" algn="l" defTabSz="457200" rtl="0" fontAlgn="base">
      <a:spcBef>
        <a:spcPct val="0"/>
      </a:spcBef>
      <a:spcAft>
        <a:spcPct val="0"/>
      </a:spcAft>
      <a:defRPr kern="1200">
        <a:solidFill>
          <a:schemeClr val="tx1"/>
        </a:solidFill>
        <a:latin typeface="Calibri" charset="0"/>
        <a:ea typeface="ＭＳ Ｐゴシック" charset="-128"/>
        <a:cs typeface="+mn-cs"/>
      </a:defRPr>
    </a:lvl5pPr>
    <a:lvl6pPr marL="2286000" algn="l" defTabSz="914400" rtl="0" eaLnBrk="1" latinLnBrk="0" hangingPunct="1">
      <a:defRPr kern="1200">
        <a:solidFill>
          <a:schemeClr val="tx1"/>
        </a:solidFill>
        <a:latin typeface="Calibri" charset="0"/>
        <a:ea typeface="ＭＳ Ｐゴシック" charset="-128"/>
        <a:cs typeface="+mn-cs"/>
      </a:defRPr>
    </a:lvl6pPr>
    <a:lvl7pPr marL="2743200" algn="l" defTabSz="914400" rtl="0" eaLnBrk="1" latinLnBrk="0" hangingPunct="1">
      <a:defRPr kern="1200">
        <a:solidFill>
          <a:schemeClr val="tx1"/>
        </a:solidFill>
        <a:latin typeface="Calibri" charset="0"/>
        <a:ea typeface="ＭＳ Ｐゴシック" charset="-128"/>
        <a:cs typeface="+mn-cs"/>
      </a:defRPr>
    </a:lvl7pPr>
    <a:lvl8pPr marL="3200400" algn="l" defTabSz="914400" rtl="0" eaLnBrk="1" latinLnBrk="0" hangingPunct="1">
      <a:defRPr kern="1200">
        <a:solidFill>
          <a:schemeClr val="tx1"/>
        </a:solidFill>
        <a:latin typeface="Calibri" charset="0"/>
        <a:ea typeface="ＭＳ Ｐゴシック" charset="-128"/>
        <a:cs typeface="+mn-cs"/>
      </a:defRPr>
    </a:lvl8pPr>
    <a:lvl9pPr marL="3657600" algn="l" defTabSz="914400" rtl="0" eaLnBrk="1" latinLnBrk="0" hangingPunct="1">
      <a:defRPr kern="1200">
        <a:solidFill>
          <a:schemeClr val="tx1"/>
        </a:solidFill>
        <a:latin typeface="Calibri" charset="0"/>
        <a:ea typeface="ＭＳ Ｐゴシック" charset="-128"/>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A2C64"/>
    <a:srgbClr val="32AA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573"/>
    <p:restoredTop sz="96793"/>
  </p:normalViewPr>
  <p:slideViewPr>
    <p:cSldViewPr snapToObjects="1">
      <p:cViewPr varScale="1">
        <p:scale>
          <a:sx n="204" d="100"/>
          <a:sy n="204" d="100"/>
        </p:scale>
        <p:origin x="416" y="192"/>
      </p:cViewPr>
      <p:guideLst>
        <p:guide orient="horz" pos="1620"/>
        <p:guide pos="2880"/>
      </p:guideLst>
    </p:cSldViewPr>
  </p:slideViewPr>
  <p:outlineViewPr>
    <p:cViewPr>
      <p:scale>
        <a:sx n="33" d="100"/>
        <a:sy n="33" d="100"/>
      </p:scale>
      <p:origin x="0" y="-26648"/>
    </p:cViewPr>
  </p:outlineViewPr>
  <p:notesTextViewPr>
    <p:cViewPr>
      <p:scale>
        <a:sx n="100" d="100"/>
        <a:sy n="100" d="100"/>
      </p:scale>
      <p:origin x="0" y="0"/>
    </p:cViewPr>
  </p:notesTextViewPr>
  <p:sorterViewPr>
    <p:cViewPr varScale="1">
      <p:scale>
        <a:sx n="1" d="1"/>
        <a:sy n="1" d="1"/>
      </p:scale>
      <p:origin x="0" y="-6060"/>
    </p:cViewPr>
  </p:sorterViewPr>
  <p:notesViewPr>
    <p:cSldViewPr snapToObjects="1">
      <p:cViewPr varScale="1">
        <p:scale>
          <a:sx n="107" d="100"/>
          <a:sy n="107" d="100"/>
        </p:scale>
        <p:origin x="3648" y="184"/>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18.xml"/><Relationship Id="rId21" Type="http://schemas.openxmlformats.org/officeDocument/2006/relationships/slide" Target="slides/slide13.xml"/><Relationship Id="rId42" Type="http://schemas.openxmlformats.org/officeDocument/2006/relationships/slide" Target="slides/slide34.xml"/><Relationship Id="rId47" Type="http://schemas.openxmlformats.org/officeDocument/2006/relationships/slide" Target="slides/slide39.xml"/><Relationship Id="rId63" Type="http://schemas.openxmlformats.org/officeDocument/2006/relationships/slide" Target="slides/slide55.xml"/><Relationship Id="rId68" Type="http://schemas.openxmlformats.org/officeDocument/2006/relationships/slide" Target="slides/slide60.xml"/><Relationship Id="rId84" Type="http://schemas.openxmlformats.org/officeDocument/2006/relationships/slide" Target="slides/slide76.xml"/><Relationship Id="rId89" Type="http://schemas.openxmlformats.org/officeDocument/2006/relationships/slide" Target="slides/slide81.xml"/><Relationship Id="rId16" Type="http://schemas.openxmlformats.org/officeDocument/2006/relationships/slide" Target="slides/slide8.xml"/><Relationship Id="rId11" Type="http://schemas.openxmlformats.org/officeDocument/2006/relationships/slide" Target="slides/slide3.xml"/><Relationship Id="rId32" Type="http://schemas.openxmlformats.org/officeDocument/2006/relationships/slide" Target="slides/slide24.xml"/><Relationship Id="rId37" Type="http://schemas.openxmlformats.org/officeDocument/2006/relationships/slide" Target="slides/slide29.xml"/><Relationship Id="rId53" Type="http://schemas.openxmlformats.org/officeDocument/2006/relationships/slide" Target="slides/slide45.xml"/><Relationship Id="rId58" Type="http://schemas.openxmlformats.org/officeDocument/2006/relationships/slide" Target="slides/slide50.xml"/><Relationship Id="rId74" Type="http://schemas.openxmlformats.org/officeDocument/2006/relationships/slide" Target="slides/slide66.xml"/><Relationship Id="rId79" Type="http://schemas.openxmlformats.org/officeDocument/2006/relationships/slide" Target="slides/slide71.xml"/><Relationship Id="rId5" Type="http://schemas.openxmlformats.org/officeDocument/2006/relationships/slideMaster" Target="slideMasters/slideMaster2.xml"/><Relationship Id="rId90" Type="http://schemas.openxmlformats.org/officeDocument/2006/relationships/slide" Target="slides/slide82.xml"/><Relationship Id="rId95" Type="http://schemas.openxmlformats.org/officeDocument/2006/relationships/notesMaster" Target="notesMasters/notesMaster1.xml"/><Relationship Id="rId22" Type="http://schemas.openxmlformats.org/officeDocument/2006/relationships/slide" Target="slides/slide14.xml"/><Relationship Id="rId27" Type="http://schemas.openxmlformats.org/officeDocument/2006/relationships/slide" Target="slides/slide19.xml"/><Relationship Id="rId43" Type="http://schemas.openxmlformats.org/officeDocument/2006/relationships/slide" Target="slides/slide35.xml"/><Relationship Id="rId48" Type="http://schemas.openxmlformats.org/officeDocument/2006/relationships/slide" Target="slides/slide40.xml"/><Relationship Id="rId64" Type="http://schemas.openxmlformats.org/officeDocument/2006/relationships/slide" Target="slides/slide56.xml"/><Relationship Id="rId69" Type="http://schemas.openxmlformats.org/officeDocument/2006/relationships/slide" Target="slides/slide61.xml"/><Relationship Id="rId80" Type="http://schemas.openxmlformats.org/officeDocument/2006/relationships/slide" Target="slides/slide72.xml"/><Relationship Id="rId85" Type="http://schemas.openxmlformats.org/officeDocument/2006/relationships/slide" Target="slides/slide77.xml"/><Relationship Id="rId3" Type="http://schemas.openxmlformats.org/officeDocument/2006/relationships/customXml" Target="../customXml/item3.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slide" Target="slides/slide25.xml"/><Relationship Id="rId38" Type="http://schemas.openxmlformats.org/officeDocument/2006/relationships/slide" Target="slides/slide30.xml"/><Relationship Id="rId46" Type="http://schemas.openxmlformats.org/officeDocument/2006/relationships/slide" Target="slides/slide38.xml"/><Relationship Id="rId59" Type="http://schemas.openxmlformats.org/officeDocument/2006/relationships/slide" Target="slides/slide51.xml"/><Relationship Id="rId67" Type="http://schemas.openxmlformats.org/officeDocument/2006/relationships/slide" Target="slides/slide59.xml"/><Relationship Id="rId20" Type="http://schemas.openxmlformats.org/officeDocument/2006/relationships/slide" Target="slides/slide12.xml"/><Relationship Id="rId41" Type="http://schemas.openxmlformats.org/officeDocument/2006/relationships/slide" Target="slides/slide33.xml"/><Relationship Id="rId54" Type="http://schemas.openxmlformats.org/officeDocument/2006/relationships/slide" Target="slides/slide46.xml"/><Relationship Id="rId62" Type="http://schemas.openxmlformats.org/officeDocument/2006/relationships/slide" Target="slides/slide54.xml"/><Relationship Id="rId70" Type="http://schemas.openxmlformats.org/officeDocument/2006/relationships/slide" Target="slides/slide62.xml"/><Relationship Id="rId75" Type="http://schemas.openxmlformats.org/officeDocument/2006/relationships/slide" Target="slides/slide67.xml"/><Relationship Id="rId83" Type="http://schemas.openxmlformats.org/officeDocument/2006/relationships/slide" Target="slides/slide75.xml"/><Relationship Id="rId88" Type="http://schemas.openxmlformats.org/officeDocument/2006/relationships/slide" Target="slides/slide80.xml"/><Relationship Id="rId91" Type="http://schemas.openxmlformats.org/officeDocument/2006/relationships/slide" Target="slides/slide83.xml"/><Relationship Id="rId96"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slide" Target="slides/slide20.xml"/><Relationship Id="rId36" Type="http://schemas.openxmlformats.org/officeDocument/2006/relationships/slide" Target="slides/slide28.xml"/><Relationship Id="rId49" Type="http://schemas.openxmlformats.org/officeDocument/2006/relationships/slide" Target="slides/slide41.xml"/><Relationship Id="rId57" Type="http://schemas.openxmlformats.org/officeDocument/2006/relationships/slide" Target="slides/slide49.xml"/><Relationship Id="rId10" Type="http://schemas.openxmlformats.org/officeDocument/2006/relationships/slide" Target="slides/slide2.xml"/><Relationship Id="rId31" Type="http://schemas.openxmlformats.org/officeDocument/2006/relationships/slide" Target="slides/slide23.xml"/><Relationship Id="rId44" Type="http://schemas.openxmlformats.org/officeDocument/2006/relationships/slide" Target="slides/slide36.xml"/><Relationship Id="rId52" Type="http://schemas.openxmlformats.org/officeDocument/2006/relationships/slide" Target="slides/slide44.xml"/><Relationship Id="rId60" Type="http://schemas.openxmlformats.org/officeDocument/2006/relationships/slide" Target="slides/slide52.xml"/><Relationship Id="rId65" Type="http://schemas.openxmlformats.org/officeDocument/2006/relationships/slide" Target="slides/slide57.xml"/><Relationship Id="rId73" Type="http://schemas.openxmlformats.org/officeDocument/2006/relationships/slide" Target="slides/slide65.xml"/><Relationship Id="rId78" Type="http://schemas.openxmlformats.org/officeDocument/2006/relationships/slide" Target="slides/slide70.xml"/><Relationship Id="rId81" Type="http://schemas.openxmlformats.org/officeDocument/2006/relationships/slide" Target="slides/slide73.xml"/><Relationship Id="rId86" Type="http://schemas.openxmlformats.org/officeDocument/2006/relationships/slide" Target="slides/slide78.xml"/><Relationship Id="rId94" Type="http://schemas.openxmlformats.org/officeDocument/2006/relationships/slide" Target="slides/slide86.xml"/><Relationship Id="rId9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1.xml"/><Relationship Id="rId13" Type="http://schemas.openxmlformats.org/officeDocument/2006/relationships/slide" Target="slides/slide5.xml"/><Relationship Id="rId18" Type="http://schemas.openxmlformats.org/officeDocument/2006/relationships/slide" Target="slides/slide10.xml"/><Relationship Id="rId39" Type="http://schemas.openxmlformats.org/officeDocument/2006/relationships/slide" Target="slides/slide31.xml"/><Relationship Id="rId34" Type="http://schemas.openxmlformats.org/officeDocument/2006/relationships/slide" Target="slides/slide26.xml"/><Relationship Id="rId50" Type="http://schemas.openxmlformats.org/officeDocument/2006/relationships/slide" Target="slides/slide42.xml"/><Relationship Id="rId55" Type="http://schemas.openxmlformats.org/officeDocument/2006/relationships/slide" Target="slides/slide47.xml"/><Relationship Id="rId76" Type="http://schemas.openxmlformats.org/officeDocument/2006/relationships/slide" Target="slides/slide68.xml"/><Relationship Id="rId97" Type="http://schemas.openxmlformats.org/officeDocument/2006/relationships/presProps" Target="presProps.xml"/><Relationship Id="rId7" Type="http://schemas.openxmlformats.org/officeDocument/2006/relationships/slideMaster" Target="slideMasters/slideMaster4.xml"/><Relationship Id="rId71" Type="http://schemas.openxmlformats.org/officeDocument/2006/relationships/slide" Target="slides/slide63.xml"/><Relationship Id="rId92" Type="http://schemas.openxmlformats.org/officeDocument/2006/relationships/slide" Target="slides/slide84.xml"/><Relationship Id="rId2" Type="http://schemas.openxmlformats.org/officeDocument/2006/relationships/customXml" Target="../customXml/item2.xml"/><Relationship Id="rId29" Type="http://schemas.openxmlformats.org/officeDocument/2006/relationships/slide" Target="slides/slide21.xml"/><Relationship Id="rId24" Type="http://schemas.openxmlformats.org/officeDocument/2006/relationships/slide" Target="slides/slide16.xml"/><Relationship Id="rId40" Type="http://schemas.openxmlformats.org/officeDocument/2006/relationships/slide" Target="slides/slide32.xml"/><Relationship Id="rId45" Type="http://schemas.openxmlformats.org/officeDocument/2006/relationships/slide" Target="slides/slide37.xml"/><Relationship Id="rId66" Type="http://schemas.openxmlformats.org/officeDocument/2006/relationships/slide" Target="slides/slide58.xml"/><Relationship Id="rId87" Type="http://schemas.openxmlformats.org/officeDocument/2006/relationships/slide" Target="slides/slide79.xml"/><Relationship Id="rId61" Type="http://schemas.openxmlformats.org/officeDocument/2006/relationships/slide" Target="slides/slide53.xml"/><Relationship Id="rId82" Type="http://schemas.openxmlformats.org/officeDocument/2006/relationships/slide" Target="slides/slide74.xml"/><Relationship Id="rId19" Type="http://schemas.openxmlformats.org/officeDocument/2006/relationships/slide" Target="slides/slide11.xml"/><Relationship Id="rId14" Type="http://schemas.openxmlformats.org/officeDocument/2006/relationships/slide" Target="slides/slide6.xml"/><Relationship Id="rId30" Type="http://schemas.openxmlformats.org/officeDocument/2006/relationships/slide" Target="slides/slide22.xml"/><Relationship Id="rId35" Type="http://schemas.openxmlformats.org/officeDocument/2006/relationships/slide" Target="slides/slide27.xml"/><Relationship Id="rId56" Type="http://schemas.openxmlformats.org/officeDocument/2006/relationships/slide" Target="slides/slide48.xml"/><Relationship Id="rId77" Type="http://schemas.openxmlformats.org/officeDocument/2006/relationships/slide" Target="slides/slide69.xml"/><Relationship Id="rId100" Type="http://schemas.openxmlformats.org/officeDocument/2006/relationships/tableStyles" Target="tableStyles.xml"/><Relationship Id="rId8" Type="http://schemas.openxmlformats.org/officeDocument/2006/relationships/slideMaster" Target="slideMasters/slideMaster5.xml"/><Relationship Id="rId51" Type="http://schemas.openxmlformats.org/officeDocument/2006/relationships/slide" Target="slides/slide43.xml"/><Relationship Id="rId72" Type="http://schemas.openxmlformats.org/officeDocument/2006/relationships/slide" Target="slides/slide64.xml"/><Relationship Id="rId93" Type="http://schemas.openxmlformats.org/officeDocument/2006/relationships/slide" Target="slides/slide85.xml"/><Relationship Id="rId98"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FAFB2AC-7E4F-8047-9193-854483C1A223}" type="datetimeFigureOut">
              <a:rPr lang="en-US" smtClean="0"/>
              <a:t>1/19/24</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F1CE209-2B77-6A4B-8F32-9DF4E1CE944B}" type="slidenum">
              <a:rPr lang="en-US" smtClean="0"/>
              <a:t>‹#›</a:t>
            </a:fld>
            <a:endParaRPr lang="en-US"/>
          </a:p>
        </p:txBody>
      </p:sp>
    </p:spTree>
    <p:extLst>
      <p:ext uri="{BB962C8B-B14F-4D97-AF65-F5344CB8AC3E}">
        <p14:creationId xmlns:p14="http://schemas.microsoft.com/office/powerpoint/2010/main" val="816257850"/>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13.png>
</file>

<file path=ppt/media/image14.png>
</file>

<file path=ppt/media/image15.png>
</file>

<file path=ppt/media/image16.png>
</file>

<file path=ppt/media/image17.tiff>
</file>

<file path=ppt/media/image18.png>
</file>

<file path=ppt/media/image19.tiff>
</file>

<file path=ppt/media/image2.jpeg>
</file>

<file path=ppt/media/image22.jpeg>
</file>

<file path=ppt/media/image23.png>
</file>

<file path=ppt/media/image24.tiff>
</file>

<file path=ppt/media/image25.png>
</file>

<file path=ppt/media/image26.png>
</file>

<file path=ppt/media/image27.png>
</file>

<file path=ppt/media/image28.tiff>
</file>

<file path=ppt/media/image29.png>
</file>

<file path=ppt/media/image3.tiff>
</file>

<file path=ppt/media/image30.png>
</file>

<file path=ppt/media/image31.png>
</file>

<file path=ppt/media/image32.png>
</file>

<file path=ppt/media/image33.png>
</file>

<file path=ppt/media/image34.png>
</file>

<file path=ppt/media/image35.jpeg>
</file>

<file path=ppt/media/image36.jpeg>
</file>

<file path=ppt/media/image37.jpeg>
</file>

<file path=ppt/media/image38.jpeg>
</file>

<file path=ppt/media/image39.png>
</file>

<file path=ppt/media/image4.jpeg>
</file>

<file path=ppt/media/image40.png>
</file>

<file path=ppt/media/image41.png>
</file>

<file path=ppt/media/image42.jpeg>
</file>

<file path=ppt/media/image43.jpeg>
</file>

<file path=ppt/media/image5.jpeg>
</file>

<file path=ppt/media/image6.png>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vl1pPr>
          </a:lstStyle>
          <a:p>
            <a:fld id="{A9567C9F-4D7F-5847-BD8F-556675060DA1}" type="datetimeFigureOut">
              <a:rPr lang="en-US" altLang="en-US"/>
              <a:pPr/>
              <a:t>1/19/24</a:t>
            </a:fld>
            <a:endParaRPr lang="en-US" alt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25D6415B-586E-2B45-B637-70E4CB56C153}" type="slidenum">
              <a:rPr lang="en-US" altLang="en-US"/>
              <a:pPr/>
              <a:t>‹#›</a:t>
            </a:fld>
            <a:endParaRPr lang="en-US" altLang="en-US"/>
          </a:p>
        </p:txBody>
      </p:sp>
    </p:spTree>
  </p:cSld>
  <p:clrMap bg1="lt1" tx1="dk1" bg2="lt2" tx2="dk2" accent1="accent1" accent2="accent2" accent3="accent3" accent4="accent4" accent5="accent5" accent6="accent6" hlink="hlink" folHlink="folHlink"/>
  <p:notesStyle>
    <a:lvl1pPr algn="l" defTabSz="457200" rtl="0" fontAlgn="base">
      <a:spcBef>
        <a:spcPct val="30000"/>
      </a:spcBef>
      <a:spcAft>
        <a:spcPct val="0"/>
      </a:spcAft>
      <a:defRPr sz="1200" kern="1200">
        <a:solidFill>
          <a:schemeClr val="tx1"/>
        </a:solidFill>
        <a:latin typeface="+mn-lt"/>
        <a:ea typeface="ＭＳ Ｐゴシック" charset="-128"/>
        <a:cs typeface="+mn-cs"/>
      </a:defRPr>
    </a:lvl1pPr>
    <a:lvl2pPr marL="457200" algn="l" defTabSz="457200" rtl="0" fontAlgn="base">
      <a:spcBef>
        <a:spcPct val="30000"/>
      </a:spcBef>
      <a:spcAft>
        <a:spcPct val="0"/>
      </a:spcAft>
      <a:defRPr sz="1200" kern="1200">
        <a:solidFill>
          <a:schemeClr val="tx1"/>
        </a:solidFill>
        <a:latin typeface="+mn-lt"/>
        <a:ea typeface="ＭＳ Ｐゴシック" charset="-128"/>
        <a:cs typeface="+mn-cs"/>
      </a:defRPr>
    </a:lvl2pPr>
    <a:lvl3pPr marL="914400" algn="l" defTabSz="457200" rtl="0" fontAlgn="base">
      <a:spcBef>
        <a:spcPct val="30000"/>
      </a:spcBef>
      <a:spcAft>
        <a:spcPct val="0"/>
      </a:spcAft>
      <a:defRPr sz="1200" kern="1200">
        <a:solidFill>
          <a:schemeClr val="tx1"/>
        </a:solidFill>
        <a:latin typeface="+mn-lt"/>
        <a:ea typeface="ＭＳ Ｐゴシック" charset="-128"/>
        <a:cs typeface="+mn-cs"/>
      </a:defRPr>
    </a:lvl3pPr>
    <a:lvl4pPr marL="1371600" algn="l" defTabSz="457200" rtl="0" fontAlgn="base">
      <a:spcBef>
        <a:spcPct val="30000"/>
      </a:spcBef>
      <a:spcAft>
        <a:spcPct val="0"/>
      </a:spcAft>
      <a:defRPr sz="1200" kern="1200">
        <a:solidFill>
          <a:schemeClr val="tx1"/>
        </a:solidFill>
        <a:latin typeface="+mn-lt"/>
        <a:ea typeface="ＭＳ Ｐゴシック" charset="-128"/>
        <a:cs typeface="+mn-cs"/>
      </a:defRPr>
    </a:lvl4pPr>
    <a:lvl5pPr marL="1828800" algn="l" defTabSz="457200" rtl="0" fontAlgn="base">
      <a:spcBef>
        <a:spcPct val="30000"/>
      </a:spcBef>
      <a:spcAft>
        <a:spcPct val="0"/>
      </a:spcAft>
      <a:defRPr sz="1200" kern="1200">
        <a:solidFill>
          <a:schemeClr val="tx1"/>
        </a:solidFill>
        <a:latin typeface="+mn-lt"/>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41"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504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504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CFD365BF-ADBE-9B41-ABF1-832DDE2B814C}" type="slidenum">
              <a:rPr lang="en-US" altLang="en-US"/>
              <a:pPr/>
              <a:t>1</a:t>
            </a:fld>
            <a:endParaRPr lang="en-US" altLang="en-US"/>
          </a:p>
        </p:txBody>
      </p:sp>
    </p:spTree>
    <p:extLst>
      <p:ext uri="{BB962C8B-B14F-4D97-AF65-F5344CB8AC3E}">
        <p14:creationId xmlns:p14="http://schemas.microsoft.com/office/powerpoint/2010/main" val="7867148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D4A0B81F-8AE9-1943-AF53-E78D21B80C2F}" type="slidenum">
              <a:rPr lang="en-US" altLang="en-US"/>
              <a:pPr/>
              <a:t>14</a:t>
            </a:fld>
            <a:endParaRPr lang="en-US" altLang="en-US"/>
          </a:p>
        </p:txBody>
      </p:sp>
    </p:spTree>
    <p:extLst>
      <p:ext uri="{BB962C8B-B14F-4D97-AF65-F5344CB8AC3E}">
        <p14:creationId xmlns:p14="http://schemas.microsoft.com/office/powerpoint/2010/main" val="5395622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D4A0B81F-8AE9-1943-AF53-E78D21B80C2F}" type="slidenum">
              <a:rPr lang="en-US" altLang="en-US"/>
              <a:pPr/>
              <a:t>20</a:t>
            </a:fld>
            <a:endParaRPr lang="en-US" altLang="en-US"/>
          </a:p>
        </p:txBody>
      </p:sp>
    </p:spTree>
    <p:extLst>
      <p:ext uri="{BB962C8B-B14F-4D97-AF65-F5344CB8AC3E}">
        <p14:creationId xmlns:p14="http://schemas.microsoft.com/office/powerpoint/2010/main" val="10147440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D4A0B81F-8AE9-1943-AF53-E78D21B80C2F}" type="slidenum">
              <a:rPr lang="en-US" altLang="en-US"/>
              <a:pPr/>
              <a:t>22</a:t>
            </a:fld>
            <a:endParaRPr lang="en-US" altLang="en-US"/>
          </a:p>
        </p:txBody>
      </p:sp>
    </p:spTree>
    <p:extLst>
      <p:ext uri="{BB962C8B-B14F-4D97-AF65-F5344CB8AC3E}">
        <p14:creationId xmlns:p14="http://schemas.microsoft.com/office/powerpoint/2010/main" val="30234095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26</a:t>
            </a:fld>
            <a:endParaRPr lang="en-US" altLang="en-US"/>
          </a:p>
        </p:txBody>
      </p:sp>
    </p:spTree>
    <p:extLst>
      <p:ext uri="{BB962C8B-B14F-4D97-AF65-F5344CB8AC3E}">
        <p14:creationId xmlns:p14="http://schemas.microsoft.com/office/powerpoint/2010/main" val="21184080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33</a:t>
            </a:fld>
            <a:endParaRPr lang="en-US" altLang="en-US"/>
          </a:p>
        </p:txBody>
      </p:sp>
    </p:spTree>
    <p:extLst>
      <p:ext uri="{BB962C8B-B14F-4D97-AF65-F5344CB8AC3E}">
        <p14:creationId xmlns:p14="http://schemas.microsoft.com/office/powerpoint/2010/main" val="6155078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35</a:t>
            </a:fld>
            <a:endParaRPr lang="en-US" altLang="en-US"/>
          </a:p>
        </p:txBody>
      </p:sp>
    </p:spTree>
    <p:extLst>
      <p:ext uri="{BB962C8B-B14F-4D97-AF65-F5344CB8AC3E}">
        <p14:creationId xmlns:p14="http://schemas.microsoft.com/office/powerpoint/2010/main" val="257362347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688">
              <a:defRPr sz="1600">
                <a:solidFill>
                  <a:schemeClr val="tx1"/>
                </a:solidFill>
                <a:latin typeface="Helvetica" panose="020B0604020202020204" pitchFamily="34" charset="0"/>
                <a:ea typeface="ＭＳ Ｐゴシック" panose="020B0600070205080204" pitchFamily="34" charset="-128"/>
              </a:defRPr>
            </a:lvl1pPr>
            <a:lvl2pPr marL="742950" indent="-285750" defTabSz="928688">
              <a:defRPr sz="1600">
                <a:solidFill>
                  <a:schemeClr val="tx1"/>
                </a:solidFill>
                <a:latin typeface="Helvetica" panose="020B0604020202020204" pitchFamily="34" charset="0"/>
                <a:ea typeface="ＭＳ Ｐゴシック" panose="020B0600070205080204" pitchFamily="34" charset="-128"/>
              </a:defRPr>
            </a:lvl2pPr>
            <a:lvl3pPr marL="1143000" indent="-228600" defTabSz="928688">
              <a:defRPr sz="1600">
                <a:solidFill>
                  <a:schemeClr val="tx1"/>
                </a:solidFill>
                <a:latin typeface="Helvetica" panose="020B0604020202020204" pitchFamily="34" charset="0"/>
                <a:ea typeface="ＭＳ Ｐゴシック" panose="020B0600070205080204" pitchFamily="34" charset="-128"/>
              </a:defRPr>
            </a:lvl3pPr>
            <a:lvl4pPr marL="1600200" indent="-228600" defTabSz="928688">
              <a:defRPr sz="1600">
                <a:solidFill>
                  <a:schemeClr val="tx1"/>
                </a:solidFill>
                <a:latin typeface="Helvetica" panose="020B0604020202020204" pitchFamily="34" charset="0"/>
                <a:ea typeface="ＭＳ Ｐゴシック" panose="020B0600070205080204" pitchFamily="34" charset="-128"/>
              </a:defRPr>
            </a:lvl4pPr>
            <a:lvl5pPr marL="2057400" indent="-228600" defTabSz="928688">
              <a:defRPr sz="1600">
                <a:solidFill>
                  <a:schemeClr val="tx1"/>
                </a:solidFill>
                <a:latin typeface="Helvetica" panose="020B0604020202020204" pitchFamily="34" charset="0"/>
                <a:ea typeface="ＭＳ Ｐゴシック" panose="020B0600070205080204" pitchFamily="34" charset="-128"/>
              </a:defRPr>
            </a:lvl5pPr>
            <a:lvl6pPr marL="25146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8688" rtl="0" eaLnBrk="0" fontAlgn="base" latinLnBrk="0" hangingPunct="0">
              <a:lnSpc>
                <a:spcPct val="100000"/>
              </a:lnSpc>
              <a:spcBef>
                <a:spcPct val="0"/>
              </a:spcBef>
              <a:spcAft>
                <a:spcPct val="0"/>
              </a:spcAft>
              <a:buClrTx/>
              <a:buSzTx/>
              <a:buFontTx/>
              <a:buNone/>
              <a:tabLst/>
              <a:defRPr/>
            </a:pPr>
            <a:fld id="{A3F0CAC2-290B-4447-A1A9-9DF2412B29D5}"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8688" rtl="0" eaLnBrk="0" fontAlgn="base" latinLnBrk="0" hangingPunct="0">
                <a:lnSpc>
                  <a:spcPct val="100000"/>
                </a:lnSpc>
                <a:spcBef>
                  <a:spcPct val="0"/>
                </a:spcBef>
                <a:spcAft>
                  <a:spcPct val="0"/>
                </a:spcAft>
                <a:buClrTx/>
                <a:buSzTx/>
                <a:buFontTx/>
                <a:buNone/>
                <a:tabLst/>
                <a:defRPr/>
              </a:pPr>
              <a:t>36</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93187" name="Rectangle 2"/>
          <p:cNvSpPr>
            <a:spLocks noGrp="1" noRot="1" noChangeAspect="1" noChangeArrowheads="1" noTextEdit="1"/>
          </p:cNvSpPr>
          <p:nvPr>
            <p:ph type="sldImg"/>
          </p:nvPr>
        </p:nvSpPr>
        <p:spPr>
          <a:ln/>
        </p:spPr>
      </p:sp>
      <p:sp>
        <p:nvSpPr>
          <p:cNvPr id="93188"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00181565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7"/>
          <p:cNvSpPr txBox="1">
            <a:spLocks noGrp="1" noChangeArrowheads="1"/>
          </p:cNvSpPr>
          <p:nvPr/>
        </p:nvSpPr>
        <p:spPr bwMode="auto">
          <a:xfrm>
            <a:off x="3966171" y="8820783"/>
            <a:ext cx="3031529" cy="4629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002" tIns="46501" rIns="93002" bIns="46501" anchor="b"/>
          <a:lstStyle>
            <a:lvl1pPr defTabSz="928688">
              <a:defRPr sz="1600">
                <a:solidFill>
                  <a:schemeClr val="tx1"/>
                </a:solidFill>
                <a:latin typeface="Helvetica" panose="020B0604020202020204" pitchFamily="34" charset="0"/>
                <a:ea typeface="ＭＳ Ｐゴシック" panose="020B0600070205080204" pitchFamily="34" charset="-128"/>
              </a:defRPr>
            </a:lvl1pPr>
            <a:lvl2pPr marL="742950" indent="-285750" defTabSz="928688">
              <a:defRPr sz="1600">
                <a:solidFill>
                  <a:schemeClr val="tx1"/>
                </a:solidFill>
                <a:latin typeface="Helvetica" panose="020B0604020202020204" pitchFamily="34" charset="0"/>
                <a:ea typeface="ＭＳ Ｐゴシック" panose="020B0600070205080204" pitchFamily="34" charset="-128"/>
              </a:defRPr>
            </a:lvl2pPr>
            <a:lvl3pPr marL="1143000" indent="-228600" defTabSz="928688">
              <a:defRPr sz="1600">
                <a:solidFill>
                  <a:schemeClr val="tx1"/>
                </a:solidFill>
                <a:latin typeface="Helvetica" panose="020B0604020202020204" pitchFamily="34" charset="0"/>
                <a:ea typeface="ＭＳ Ｐゴシック" panose="020B0600070205080204" pitchFamily="34" charset="-128"/>
              </a:defRPr>
            </a:lvl3pPr>
            <a:lvl4pPr marL="1600200" indent="-228600" defTabSz="928688">
              <a:defRPr sz="1600">
                <a:solidFill>
                  <a:schemeClr val="tx1"/>
                </a:solidFill>
                <a:latin typeface="Helvetica" panose="020B0604020202020204" pitchFamily="34" charset="0"/>
                <a:ea typeface="ＭＳ Ｐゴシック" panose="020B0600070205080204" pitchFamily="34" charset="-128"/>
              </a:defRPr>
            </a:lvl4pPr>
            <a:lvl5pPr marL="2057400" indent="-228600" defTabSz="928688">
              <a:defRPr sz="1600">
                <a:solidFill>
                  <a:schemeClr val="tx1"/>
                </a:solidFill>
                <a:latin typeface="Helvetica" panose="020B0604020202020204" pitchFamily="34" charset="0"/>
                <a:ea typeface="ＭＳ Ｐゴシック" panose="020B0600070205080204" pitchFamily="34" charset="-128"/>
              </a:defRPr>
            </a:lvl5pPr>
            <a:lvl6pPr marL="25146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8688" rtl="0" eaLnBrk="0" fontAlgn="base" latinLnBrk="0" hangingPunct="0">
              <a:lnSpc>
                <a:spcPct val="100000"/>
              </a:lnSpc>
              <a:spcBef>
                <a:spcPct val="0"/>
              </a:spcBef>
              <a:spcAft>
                <a:spcPct val="0"/>
              </a:spcAft>
              <a:buClrTx/>
              <a:buSzTx/>
              <a:buFontTx/>
              <a:buNone/>
              <a:tabLst/>
              <a:defRPr/>
            </a:pPr>
            <a:fld id="{B202F3DB-D83B-4369-B6DF-4EFAC58302F7}"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8688" rtl="0" eaLnBrk="0" fontAlgn="base" latinLnBrk="0" hangingPunct="0">
                <a:lnSpc>
                  <a:spcPct val="100000"/>
                </a:lnSpc>
                <a:spcBef>
                  <a:spcPct val="0"/>
                </a:spcBef>
                <a:spcAft>
                  <a:spcPct val="0"/>
                </a:spcAft>
                <a:buClrTx/>
                <a:buSzTx/>
                <a:buFontTx/>
                <a:buNone/>
                <a:tabLst/>
                <a:defRPr/>
              </a:pPr>
              <a:t>37</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95235" name="Rectangle 2"/>
          <p:cNvSpPr>
            <a:spLocks noGrp="1" noRot="1" noChangeAspect="1" noChangeArrowheads="1" noTextEdit="1"/>
          </p:cNvSpPr>
          <p:nvPr>
            <p:ph type="sldImg"/>
          </p:nvPr>
        </p:nvSpPr>
        <p:spPr>
          <a:ln/>
        </p:spPr>
      </p:sp>
      <p:sp>
        <p:nvSpPr>
          <p:cNvPr id="9523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12317732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0" fontAlgn="base" latinLnBrk="0" hangingPunct="0">
              <a:lnSpc>
                <a:spcPct val="100000"/>
              </a:lnSpc>
              <a:spcBef>
                <a:spcPct val="0"/>
              </a:spcBef>
              <a:spcAft>
                <a:spcPct val="0"/>
              </a:spcAft>
              <a:buClrTx/>
              <a:buSzTx/>
              <a:buFontTx/>
              <a:buNone/>
              <a:tabLst/>
              <a:defRPr/>
            </a:pPr>
            <a:fld id="{3E76179E-0825-42BA-A86D-E07CE2CDFB4A}"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0" fontAlgn="base" latinLnBrk="0" hangingPunct="0">
                <a:lnSpc>
                  <a:spcPct val="100000"/>
                </a:lnSpc>
                <a:spcBef>
                  <a:spcPct val="0"/>
                </a:spcBef>
                <a:spcAft>
                  <a:spcPct val="0"/>
                </a:spcAft>
                <a:buClrTx/>
                <a:buSzTx/>
                <a:buFontTx/>
                <a:buNone/>
                <a:tabLst/>
                <a:defRPr/>
              </a:pPr>
              <a:t>39</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99331" name="Rectangle 2"/>
          <p:cNvSpPr>
            <a:spLocks noGrp="1" noRot="1" noChangeAspect="1" noChangeArrowheads="1" noTextEdit="1"/>
          </p:cNvSpPr>
          <p:nvPr>
            <p:ph type="sldImg"/>
          </p:nvPr>
        </p:nvSpPr>
        <p:spPr>
          <a:ln/>
        </p:spPr>
      </p:sp>
      <p:sp>
        <p:nvSpPr>
          <p:cNvPr id="99332"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30396570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0" fontAlgn="base" latinLnBrk="0" hangingPunct="0">
              <a:lnSpc>
                <a:spcPct val="100000"/>
              </a:lnSpc>
              <a:spcBef>
                <a:spcPct val="0"/>
              </a:spcBef>
              <a:spcAft>
                <a:spcPct val="0"/>
              </a:spcAft>
              <a:buClrTx/>
              <a:buSzTx/>
              <a:buFontTx/>
              <a:buNone/>
              <a:tabLst/>
              <a:defRPr/>
            </a:pPr>
            <a:fld id="{3E8D77EB-8DA4-473C-85D9-A2C867216A15}"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0" fontAlgn="base" latinLnBrk="0" hangingPunct="0">
                <a:lnSpc>
                  <a:spcPct val="100000"/>
                </a:lnSpc>
                <a:spcBef>
                  <a:spcPct val="0"/>
                </a:spcBef>
                <a:spcAft>
                  <a:spcPct val="0"/>
                </a:spcAft>
                <a:buClrTx/>
                <a:buSzTx/>
                <a:buFontTx/>
                <a:buNone/>
                <a:tabLst/>
                <a:defRPr/>
              </a:pPr>
              <a:t>40</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100355" name="Rectangle 2"/>
          <p:cNvSpPr>
            <a:spLocks noGrp="1" noRot="1" noChangeAspect="1" noChangeArrowheads="1" noTextEdit="1"/>
          </p:cNvSpPr>
          <p:nvPr>
            <p:ph type="sldImg"/>
          </p:nvPr>
        </p:nvSpPr>
        <p:spPr>
          <a:ln/>
        </p:spPr>
      </p:sp>
      <p:sp>
        <p:nvSpPr>
          <p:cNvPr id="100356"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3404903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41"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504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504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CFD365BF-ADBE-9B41-ABF1-832DDE2B814C}" type="slidenum">
              <a:rPr lang="en-US" altLang="en-US"/>
              <a:pPr/>
              <a:t>2</a:t>
            </a:fld>
            <a:endParaRPr lang="en-US" altLang="en-US"/>
          </a:p>
        </p:txBody>
      </p:sp>
    </p:spTree>
    <p:extLst>
      <p:ext uri="{BB962C8B-B14F-4D97-AF65-F5344CB8AC3E}">
        <p14:creationId xmlns:p14="http://schemas.microsoft.com/office/powerpoint/2010/main" val="114162465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0" fontAlgn="base" latinLnBrk="0" hangingPunct="0">
              <a:lnSpc>
                <a:spcPct val="100000"/>
              </a:lnSpc>
              <a:spcBef>
                <a:spcPct val="0"/>
              </a:spcBef>
              <a:spcAft>
                <a:spcPct val="0"/>
              </a:spcAft>
              <a:buClrTx/>
              <a:buSzTx/>
              <a:buFontTx/>
              <a:buNone/>
              <a:tabLst/>
              <a:defRPr/>
            </a:pPr>
            <a:fld id="{F02298E3-52AF-4F84-BC83-1D80A0E7F6B5}"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0" fontAlgn="base" latinLnBrk="0" hangingPunct="0">
                <a:lnSpc>
                  <a:spcPct val="100000"/>
                </a:lnSpc>
                <a:spcBef>
                  <a:spcPct val="0"/>
                </a:spcBef>
                <a:spcAft>
                  <a:spcPct val="0"/>
                </a:spcAft>
                <a:buClrTx/>
                <a:buSzTx/>
                <a:buFontTx/>
                <a:buNone/>
                <a:tabLst/>
                <a:defRPr/>
              </a:pPr>
              <a:t>41</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101379" name="Rectangle 2"/>
          <p:cNvSpPr>
            <a:spLocks noGrp="1" noRot="1" noChangeAspect="1" noChangeArrowheads="1" noTextEdit="1"/>
          </p:cNvSpPr>
          <p:nvPr>
            <p:ph type="sldImg"/>
          </p:nvPr>
        </p:nvSpPr>
        <p:spPr>
          <a:ln/>
        </p:spPr>
      </p:sp>
      <p:sp>
        <p:nvSpPr>
          <p:cNvPr id="101380"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8893489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1" fontAlgn="base" latinLnBrk="0" hangingPunct="1">
              <a:lnSpc>
                <a:spcPct val="100000"/>
              </a:lnSpc>
              <a:spcBef>
                <a:spcPct val="0"/>
              </a:spcBef>
              <a:spcAft>
                <a:spcPct val="0"/>
              </a:spcAft>
              <a:buClrTx/>
              <a:buSzTx/>
              <a:buFontTx/>
              <a:buNone/>
              <a:tabLst/>
              <a:defRPr/>
            </a:pPr>
            <a:fld id="{954D2032-F7A1-47FB-8029-FF01734C1A45}" type="slidenum">
              <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1" fontAlgn="base" latinLnBrk="0" hangingPunct="1">
                <a:lnSpc>
                  <a:spcPct val="100000"/>
                </a:lnSpc>
                <a:spcBef>
                  <a:spcPct val="0"/>
                </a:spcBef>
                <a:spcAft>
                  <a:spcPct val="0"/>
                </a:spcAft>
                <a:buClrTx/>
                <a:buSzTx/>
                <a:buFontTx/>
                <a:buNone/>
                <a:tabLst/>
                <a:defRPr/>
              </a:pPr>
              <a:t>42</a:t>
            </a:fld>
            <a:endPar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endParaRPr>
          </a:p>
        </p:txBody>
      </p:sp>
      <p:sp>
        <p:nvSpPr>
          <p:cNvPr id="103427" name="Rectangle 2"/>
          <p:cNvSpPr>
            <a:spLocks noGrp="1" noRot="1" noChangeAspect="1" noChangeArrowheads="1" noTextEdit="1"/>
          </p:cNvSpPr>
          <p:nvPr>
            <p:ph type="sldImg"/>
          </p:nvPr>
        </p:nvSpPr>
        <p:spPr>
          <a:ln/>
        </p:spPr>
      </p:sp>
      <p:sp>
        <p:nvSpPr>
          <p:cNvPr id="103428"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51210218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1" fontAlgn="base" latinLnBrk="0" hangingPunct="1">
              <a:lnSpc>
                <a:spcPct val="100000"/>
              </a:lnSpc>
              <a:spcBef>
                <a:spcPct val="0"/>
              </a:spcBef>
              <a:spcAft>
                <a:spcPct val="0"/>
              </a:spcAft>
              <a:buClrTx/>
              <a:buSzTx/>
              <a:buFontTx/>
              <a:buNone/>
              <a:tabLst/>
              <a:defRPr/>
            </a:pPr>
            <a:fld id="{25D6698B-82E8-4243-BAB0-D6783EE2B84F}" type="slidenum">
              <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1" fontAlgn="base" latinLnBrk="0" hangingPunct="1">
                <a:lnSpc>
                  <a:spcPct val="100000"/>
                </a:lnSpc>
                <a:spcBef>
                  <a:spcPct val="0"/>
                </a:spcBef>
                <a:spcAft>
                  <a:spcPct val="0"/>
                </a:spcAft>
                <a:buClrTx/>
                <a:buSzTx/>
                <a:buFontTx/>
                <a:buNone/>
                <a:tabLst/>
                <a:defRPr/>
              </a:pPr>
              <a:t>43</a:t>
            </a:fld>
            <a:endPar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endParaRPr>
          </a:p>
        </p:txBody>
      </p:sp>
      <p:sp>
        <p:nvSpPr>
          <p:cNvPr id="104451" name="Rectangle 2"/>
          <p:cNvSpPr>
            <a:spLocks noGrp="1" noRot="1" noChangeAspect="1" noChangeArrowheads="1" noTextEdit="1"/>
          </p:cNvSpPr>
          <p:nvPr>
            <p:ph type="sldImg"/>
          </p:nvPr>
        </p:nvSpPr>
        <p:spPr>
          <a:ln/>
        </p:spPr>
      </p:sp>
      <p:sp>
        <p:nvSpPr>
          <p:cNvPr id="104452"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89083021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0" fontAlgn="base" latinLnBrk="0" hangingPunct="0">
              <a:lnSpc>
                <a:spcPct val="100000"/>
              </a:lnSpc>
              <a:spcBef>
                <a:spcPct val="0"/>
              </a:spcBef>
              <a:spcAft>
                <a:spcPct val="0"/>
              </a:spcAft>
              <a:buClrTx/>
              <a:buSzTx/>
              <a:buFontTx/>
              <a:buNone/>
              <a:tabLst/>
              <a:defRPr/>
            </a:pPr>
            <a:fld id="{06C87BE7-122B-4399-B1F6-35CC3C43642F}"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0" fontAlgn="base" latinLnBrk="0" hangingPunct="0">
                <a:lnSpc>
                  <a:spcPct val="100000"/>
                </a:lnSpc>
                <a:spcBef>
                  <a:spcPct val="0"/>
                </a:spcBef>
                <a:spcAft>
                  <a:spcPct val="0"/>
                </a:spcAft>
                <a:buClrTx/>
                <a:buSzTx/>
                <a:buFontTx/>
                <a:buNone/>
                <a:tabLst/>
                <a:defRPr/>
              </a:pPr>
              <a:t>44</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102403" name="Rectangle 2"/>
          <p:cNvSpPr>
            <a:spLocks noGrp="1" noRot="1" noChangeAspect="1" noChangeArrowheads="1" noTextEdit="1"/>
          </p:cNvSpPr>
          <p:nvPr>
            <p:ph type="sldImg"/>
          </p:nvPr>
        </p:nvSpPr>
        <p:spPr>
          <a:ln/>
        </p:spPr>
      </p:sp>
      <p:sp>
        <p:nvSpPr>
          <p:cNvPr id="102404"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37484092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0" fontAlgn="base" latinLnBrk="0" hangingPunct="0">
              <a:lnSpc>
                <a:spcPct val="100000"/>
              </a:lnSpc>
              <a:spcBef>
                <a:spcPct val="0"/>
              </a:spcBef>
              <a:spcAft>
                <a:spcPct val="0"/>
              </a:spcAft>
              <a:buClrTx/>
              <a:buSzTx/>
              <a:buFontTx/>
              <a:buNone/>
              <a:tabLst/>
              <a:defRPr/>
            </a:pPr>
            <a:fld id="{3E76179E-0825-42BA-A86D-E07CE2CDFB4A}"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0" fontAlgn="base" latinLnBrk="0" hangingPunct="0">
                <a:lnSpc>
                  <a:spcPct val="100000"/>
                </a:lnSpc>
                <a:spcBef>
                  <a:spcPct val="0"/>
                </a:spcBef>
                <a:spcAft>
                  <a:spcPct val="0"/>
                </a:spcAft>
                <a:buClrTx/>
                <a:buSzTx/>
                <a:buFontTx/>
                <a:buNone/>
                <a:tabLst/>
                <a:defRPr/>
              </a:pPr>
              <a:t>49</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99331" name="Rectangle 2"/>
          <p:cNvSpPr>
            <a:spLocks noGrp="1" noRot="1" noChangeAspect="1" noChangeArrowheads="1" noTextEdit="1"/>
          </p:cNvSpPr>
          <p:nvPr>
            <p:ph type="sldImg"/>
          </p:nvPr>
        </p:nvSpPr>
        <p:spPr>
          <a:ln/>
        </p:spPr>
      </p:sp>
      <p:sp>
        <p:nvSpPr>
          <p:cNvPr id="99332"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7035993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52</a:t>
            </a:fld>
            <a:endParaRPr lang="en-US" altLang="en-US"/>
          </a:p>
        </p:txBody>
      </p:sp>
    </p:spTree>
    <p:extLst>
      <p:ext uri="{BB962C8B-B14F-4D97-AF65-F5344CB8AC3E}">
        <p14:creationId xmlns:p14="http://schemas.microsoft.com/office/powerpoint/2010/main" val="5710505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7"/>
          <p:cNvSpPr txBox="1">
            <a:spLocks noGrp="1" noChangeArrowheads="1"/>
          </p:cNvSpPr>
          <p:nvPr/>
        </p:nvSpPr>
        <p:spPr bwMode="auto">
          <a:xfrm>
            <a:off x="3966315" y="8820783"/>
            <a:ext cx="3031385" cy="4629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022" tIns="46511" rIns="93022" bIns="46511" anchor="b"/>
          <a:lstStyle>
            <a:lvl1pPr defTabSz="930275">
              <a:defRPr sz="1600">
                <a:solidFill>
                  <a:schemeClr val="tx1"/>
                </a:solidFill>
                <a:latin typeface="Helvetica" panose="020B0604020202020204" pitchFamily="34" charset="0"/>
                <a:ea typeface="MS PGothic" panose="020B0600070205080204" pitchFamily="34" charset="-128"/>
              </a:defRPr>
            </a:lvl1pPr>
            <a:lvl2pPr marL="742950" indent="-285750" defTabSz="930275">
              <a:defRPr sz="1600">
                <a:solidFill>
                  <a:schemeClr val="tx1"/>
                </a:solidFill>
                <a:latin typeface="Helvetica" panose="020B0604020202020204" pitchFamily="34" charset="0"/>
                <a:ea typeface="MS PGothic" panose="020B0600070205080204" pitchFamily="34" charset="-128"/>
              </a:defRPr>
            </a:lvl2pPr>
            <a:lvl3pPr marL="1143000" indent="-228600" defTabSz="930275">
              <a:defRPr sz="1600">
                <a:solidFill>
                  <a:schemeClr val="tx1"/>
                </a:solidFill>
                <a:latin typeface="Helvetica" panose="020B0604020202020204" pitchFamily="34" charset="0"/>
                <a:ea typeface="MS PGothic" panose="020B0600070205080204" pitchFamily="34" charset="-128"/>
              </a:defRPr>
            </a:lvl3pPr>
            <a:lvl4pPr marL="1600200" indent="-228600" defTabSz="930275">
              <a:defRPr sz="1600">
                <a:solidFill>
                  <a:schemeClr val="tx1"/>
                </a:solidFill>
                <a:latin typeface="Helvetica" panose="020B0604020202020204" pitchFamily="34" charset="0"/>
                <a:ea typeface="MS PGothic" panose="020B0600070205080204" pitchFamily="34" charset="-128"/>
              </a:defRPr>
            </a:lvl4pPr>
            <a:lvl5pPr marL="2057400" indent="-228600" defTabSz="930275">
              <a:defRPr sz="16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EAD16834-209D-4E76-8929-855939541692}"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53</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26626" name="Rectangle 2"/>
          <p:cNvSpPr>
            <a:spLocks noGrp="1" noRot="1" noChangeAspect="1" noChangeArrowheads="1" noTextEdit="1"/>
          </p:cNvSpPr>
          <p:nvPr>
            <p:ph type="sldImg"/>
          </p:nvPr>
        </p:nvSpPr>
        <p:spPr>
          <a:xfrm>
            <a:off x="404813" y="696913"/>
            <a:ext cx="6188075" cy="3481387"/>
          </a:xfrm>
          <a:ln/>
        </p:spPr>
      </p:sp>
      <p:sp>
        <p:nvSpPr>
          <p:cNvPr id="2662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94505871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B24B64C8-56F4-412C-A096-460A1996127B}"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54</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0722" name="Rectangle 2"/>
          <p:cNvSpPr>
            <a:spLocks noGrp="1" noRot="1" noChangeAspect="1" noChangeArrowheads="1" noTextEdit="1"/>
          </p:cNvSpPr>
          <p:nvPr>
            <p:ph type="sldImg"/>
          </p:nvPr>
        </p:nvSpPr>
        <p:spPr>
          <a:ln/>
        </p:spPr>
      </p:sp>
      <p:sp>
        <p:nvSpPr>
          <p:cNvPr id="3072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85703981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348DD873-39B1-4B0F-9E11-CA0A5E740CE2}"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55</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1746" name="Rectangle 2"/>
          <p:cNvSpPr>
            <a:spLocks noGrp="1" noRot="1" noChangeAspect="1" noChangeArrowheads="1" noTextEdit="1"/>
          </p:cNvSpPr>
          <p:nvPr>
            <p:ph type="sldImg"/>
          </p:nvPr>
        </p:nvSpPr>
        <p:spPr>
          <a:ln/>
        </p:spPr>
      </p:sp>
      <p:sp>
        <p:nvSpPr>
          <p:cNvPr id="3174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1800931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348DD873-39B1-4B0F-9E11-CA0A5E740CE2}"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56</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1746" name="Rectangle 2"/>
          <p:cNvSpPr>
            <a:spLocks noGrp="1" noRot="1" noChangeAspect="1" noChangeArrowheads="1" noTextEdit="1"/>
          </p:cNvSpPr>
          <p:nvPr>
            <p:ph type="sldImg"/>
          </p:nvPr>
        </p:nvSpPr>
        <p:spPr>
          <a:ln/>
        </p:spPr>
      </p:sp>
      <p:sp>
        <p:nvSpPr>
          <p:cNvPr id="3174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7568874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41"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504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504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CFD365BF-ADBE-9B41-ABF1-832DDE2B814C}" type="slidenum">
              <a:rPr lang="en-US" altLang="en-US"/>
              <a:pPr/>
              <a:t>3</a:t>
            </a:fld>
            <a:endParaRPr lang="en-US" altLang="en-US"/>
          </a:p>
        </p:txBody>
      </p:sp>
    </p:spTree>
    <p:extLst>
      <p:ext uri="{BB962C8B-B14F-4D97-AF65-F5344CB8AC3E}">
        <p14:creationId xmlns:p14="http://schemas.microsoft.com/office/powerpoint/2010/main" val="19106979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CA82168F-E865-405F-BB81-ED9E0172F23B}"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57</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4818" name="Rectangle 2"/>
          <p:cNvSpPr>
            <a:spLocks noGrp="1" noRot="1" noChangeAspect="1" noChangeArrowheads="1" noTextEdit="1"/>
          </p:cNvSpPr>
          <p:nvPr>
            <p:ph type="sldImg"/>
          </p:nvPr>
        </p:nvSpPr>
        <p:spPr>
          <a:ln/>
        </p:spPr>
      </p:sp>
      <p:sp>
        <p:nvSpPr>
          <p:cNvPr id="3481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03736949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CA82168F-E865-405F-BB81-ED9E0172F23B}"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58</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4818" name="Rectangle 2"/>
          <p:cNvSpPr>
            <a:spLocks noGrp="1" noRot="1" noChangeAspect="1" noChangeArrowheads="1" noTextEdit="1"/>
          </p:cNvSpPr>
          <p:nvPr>
            <p:ph type="sldImg"/>
          </p:nvPr>
        </p:nvSpPr>
        <p:spPr>
          <a:ln/>
        </p:spPr>
      </p:sp>
      <p:sp>
        <p:nvSpPr>
          <p:cNvPr id="3481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71900124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3F209238-363D-4A4D-99AF-38838EDEB568}"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62</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5842" name="Rectangle 2"/>
          <p:cNvSpPr>
            <a:spLocks noGrp="1" noRot="1" noChangeAspect="1" noChangeArrowheads="1" noTextEdit="1"/>
          </p:cNvSpPr>
          <p:nvPr>
            <p:ph type="sldImg"/>
          </p:nvPr>
        </p:nvSpPr>
        <p:spPr>
          <a:ln/>
        </p:spPr>
      </p:sp>
      <p:sp>
        <p:nvSpPr>
          <p:cNvPr id="3584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11572330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6CB64798-7BD6-4B88-81ED-0C1AFAB11F92}"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63</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3794" name="Rectangle 2"/>
          <p:cNvSpPr>
            <a:spLocks noGrp="1" noRot="1" noChangeAspect="1" noChangeArrowheads="1" noTextEdit="1"/>
          </p:cNvSpPr>
          <p:nvPr>
            <p:ph type="sldImg"/>
          </p:nvPr>
        </p:nvSpPr>
        <p:spPr>
          <a:ln/>
        </p:spPr>
      </p:sp>
      <p:sp>
        <p:nvSpPr>
          <p:cNvPr id="3379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30038875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133648DA-533A-4CF4-BE6A-7CC0C8DD9180}"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64</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4818" name="Rectangle 2"/>
          <p:cNvSpPr>
            <a:spLocks noGrp="1" noRot="1" noChangeAspect="1" noChangeArrowheads="1" noTextEdit="1"/>
          </p:cNvSpPr>
          <p:nvPr>
            <p:ph type="sldImg"/>
          </p:nvPr>
        </p:nvSpPr>
        <p:spPr>
          <a:ln/>
        </p:spPr>
      </p:sp>
      <p:sp>
        <p:nvSpPr>
          <p:cNvPr id="3481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73575255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133648DA-533A-4CF4-BE6A-7CC0C8DD9180}"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65</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4818" name="Rectangle 2"/>
          <p:cNvSpPr>
            <a:spLocks noGrp="1" noRot="1" noChangeAspect="1" noChangeArrowheads="1" noTextEdit="1"/>
          </p:cNvSpPr>
          <p:nvPr>
            <p:ph type="sldImg"/>
          </p:nvPr>
        </p:nvSpPr>
        <p:spPr>
          <a:ln/>
        </p:spPr>
      </p:sp>
      <p:sp>
        <p:nvSpPr>
          <p:cNvPr id="3481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00684601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1D4AE86D-105E-4E6D-B77F-4AC8A2CFF942}"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66</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5842" name="Rectangle 2"/>
          <p:cNvSpPr>
            <a:spLocks noGrp="1" noRot="1" noChangeAspect="1" noChangeArrowheads="1" noTextEdit="1"/>
          </p:cNvSpPr>
          <p:nvPr>
            <p:ph type="sldImg"/>
          </p:nvPr>
        </p:nvSpPr>
        <p:spPr>
          <a:ln/>
        </p:spPr>
      </p:sp>
      <p:sp>
        <p:nvSpPr>
          <p:cNvPr id="3584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81540755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1D4AE86D-105E-4E6D-B77F-4AC8A2CFF942}"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67</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5842" name="Rectangle 2"/>
          <p:cNvSpPr>
            <a:spLocks noGrp="1" noRot="1" noChangeAspect="1" noChangeArrowheads="1" noTextEdit="1"/>
          </p:cNvSpPr>
          <p:nvPr>
            <p:ph type="sldImg"/>
          </p:nvPr>
        </p:nvSpPr>
        <p:spPr>
          <a:ln/>
        </p:spPr>
      </p:sp>
      <p:sp>
        <p:nvSpPr>
          <p:cNvPr id="3584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10300885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6CB64798-7BD6-4B88-81ED-0C1AFAB11F92}"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68</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3794" name="Rectangle 2"/>
          <p:cNvSpPr>
            <a:spLocks noGrp="1" noRot="1" noChangeAspect="1" noChangeArrowheads="1" noTextEdit="1"/>
          </p:cNvSpPr>
          <p:nvPr>
            <p:ph type="sldImg"/>
          </p:nvPr>
        </p:nvSpPr>
        <p:spPr>
          <a:ln/>
        </p:spPr>
      </p:sp>
      <p:sp>
        <p:nvSpPr>
          <p:cNvPr id="3379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57384803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70</a:t>
            </a:fld>
            <a:endParaRPr lang="en-US" altLang="en-US"/>
          </a:p>
        </p:txBody>
      </p:sp>
    </p:spTree>
    <p:extLst>
      <p:ext uri="{BB962C8B-B14F-4D97-AF65-F5344CB8AC3E}">
        <p14:creationId xmlns:p14="http://schemas.microsoft.com/office/powerpoint/2010/main" val="24756270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4</a:t>
            </a:fld>
            <a:endParaRPr lang="en-US" altLang="en-US"/>
          </a:p>
        </p:txBody>
      </p:sp>
    </p:spTree>
    <p:extLst>
      <p:ext uri="{BB962C8B-B14F-4D97-AF65-F5344CB8AC3E}">
        <p14:creationId xmlns:p14="http://schemas.microsoft.com/office/powerpoint/2010/main" val="175081360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2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E3C87EDE-116A-4691-A4DF-061EA00B6C18}"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71</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73730" name="Rectangle 2"/>
          <p:cNvSpPr>
            <a:spLocks noGrp="1" noRot="1" noChangeAspect="1" noChangeArrowheads="1" noTextEdit="1"/>
          </p:cNvSpPr>
          <p:nvPr>
            <p:ph type="sldImg"/>
          </p:nvPr>
        </p:nvSpPr>
        <p:spPr>
          <a:xfrm>
            <a:off x="1187450" y="703263"/>
            <a:ext cx="4622800" cy="3467100"/>
          </a:xfrm>
          <a:ln/>
        </p:spPr>
      </p:sp>
      <p:sp>
        <p:nvSpPr>
          <p:cNvPr id="73731"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25045052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79A28225-7E5D-4105-AF50-B66487E7EB00}"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72</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74754" name="Rectangle 2"/>
          <p:cNvSpPr>
            <a:spLocks noGrp="1" noRot="1" noChangeAspect="1" noChangeArrowheads="1" noTextEdit="1"/>
          </p:cNvSpPr>
          <p:nvPr>
            <p:ph type="sldImg"/>
          </p:nvPr>
        </p:nvSpPr>
        <p:spPr>
          <a:xfrm>
            <a:off x="417513" y="703263"/>
            <a:ext cx="6162675" cy="3467100"/>
          </a:xfrm>
          <a:ln/>
        </p:spPr>
      </p:sp>
      <p:sp>
        <p:nvSpPr>
          <p:cNvPr id="74755"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389524117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1BF508FA-5199-4AA3-8922-94158B684B67}"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74</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1922"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1923"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2</a:t>
            </a:r>
          </a:p>
        </p:txBody>
      </p:sp>
      <p:sp>
        <p:nvSpPr>
          <p:cNvPr id="81924"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1925"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1926" name="Rectangle 6"/>
          <p:cNvSpPr>
            <a:spLocks noGrp="1" noRot="1" noChangeAspect="1" noChangeArrowheads="1" noTextEdit="1"/>
          </p:cNvSpPr>
          <p:nvPr>
            <p:ph type="sldImg"/>
          </p:nvPr>
        </p:nvSpPr>
        <p:spPr>
          <a:xfrm>
            <a:off x="417513" y="703263"/>
            <a:ext cx="6162675" cy="3467100"/>
          </a:xfrm>
          <a:ln w="12700" cap="flat"/>
        </p:spPr>
      </p:sp>
      <p:sp>
        <p:nvSpPr>
          <p:cNvPr id="81927"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207442038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C0D8CA25-AE75-4191-8B01-FE9755FBC192}"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75</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2946"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2947"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3</a:t>
            </a:r>
          </a:p>
        </p:txBody>
      </p:sp>
      <p:sp>
        <p:nvSpPr>
          <p:cNvPr id="82948"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2949"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2950" name="Rectangle 6"/>
          <p:cNvSpPr>
            <a:spLocks noGrp="1" noRot="1" noChangeAspect="1" noChangeArrowheads="1" noTextEdit="1"/>
          </p:cNvSpPr>
          <p:nvPr>
            <p:ph type="sldImg"/>
          </p:nvPr>
        </p:nvSpPr>
        <p:spPr>
          <a:xfrm>
            <a:off x="1187450" y="703263"/>
            <a:ext cx="4622800" cy="3467100"/>
          </a:xfrm>
          <a:ln w="12700" cap="flat"/>
        </p:spPr>
      </p:sp>
      <p:sp>
        <p:nvSpPr>
          <p:cNvPr id="82951"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356246927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B41C928F-F266-4AE9-9955-5DF263458FBB}"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76</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3970"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3971"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4</a:t>
            </a:r>
          </a:p>
        </p:txBody>
      </p:sp>
      <p:sp>
        <p:nvSpPr>
          <p:cNvPr id="83972"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3973"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3974" name="Rectangle 6"/>
          <p:cNvSpPr>
            <a:spLocks noGrp="1" noRot="1" noChangeAspect="1" noChangeArrowheads="1" noTextEdit="1"/>
          </p:cNvSpPr>
          <p:nvPr>
            <p:ph type="sldImg"/>
          </p:nvPr>
        </p:nvSpPr>
        <p:spPr>
          <a:xfrm>
            <a:off x="1187450" y="703263"/>
            <a:ext cx="4622800" cy="3467100"/>
          </a:xfrm>
          <a:ln w="12700" cap="flat"/>
        </p:spPr>
      </p:sp>
      <p:sp>
        <p:nvSpPr>
          <p:cNvPr id="83975"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225803954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5FB4B8FB-1017-465D-AFBF-5BF5BCE81005}"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77</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4994"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4995"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5</a:t>
            </a:r>
          </a:p>
        </p:txBody>
      </p:sp>
      <p:sp>
        <p:nvSpPr>
          <p:cNvPr id="84996"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4997"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4998" name="Rectangle 6"/>
          <p:cNvSpPr>
            <a:spLocks noGrp="1" noRot="1" noChangeAspect="1" noChangeArrowheads="1" noTextEdit="1"/>
          </p:cNvSpPr>
          <p:nvPr>
            <p:ph type="sldImg"/>
          </p:nvPr>
        </p:nvSpPr>
        <p:spPr>
          <a:xfrm>
            <a:off x="1187450" y="703263"/>
            <a:ext cx="4622800" cy="3467100"/>
          </a:xfrm>
          <a:ln w="12700" cap="flat"/>
        </p:spPr>
      </p:sp>
      <p:sp>
        <p:nvSpPr>
          <p:cNvPr id="84999"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318252442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EE7B9E48-CE28-477B-AF14-CB4F875872B7}"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78</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6018"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6019"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5</a:t>
            </a:r>
          </a:p>
        </p:txBody>
      </p:sp>
      <p:sp>
        <p:nvSpPr>
          <p:cNvPr id="86020"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6021"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6022" name="Rectangle 6"/>
          <p:cNvSpPr>
            <a:spLocks noGrp="1" noRot="1" noChangeAspect="1" noChangeArrowheads="1" noTextEdit="1"/>
          </p:cNvSpPr>
          <p:nvPr>
            <p:ph type="sldImg"/>
          </p:nvPr>
        </p:nvSpPr>
        <p:spPr>
          <a:xfrm>
            <a:off x="1187450" y="703263"/>
            <a:ext cx="4622800" cy="3467100"/>
          </a:xfrm>
          <a:ln w="12700" cap="flat"/>
        </p:spPr>
      </p:sp>
      <p:sp>
        <p:nvSpPr>
          <p:cNvPr id="86023"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67046363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9E067567-7C0E-4623-97F7-3AB1CFA84628}"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79</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7042"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7043"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6</a:t>
            </a:r>
          </a:p>
        </p:txBody>
      </p:sp>
      <p:sp>
        <p:nvSpPr>
          <p:cNvPr id="87044"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7045"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7046" name="Rectangle 6"/>
          <p:cNvSpPr>
            <a:spLocks noGrp="1" noRot="1" noChangeAspect="1" noChangeArrowheads="1" noTextEdit="1"/>
          </p:cNvSpPr>
          <p:nvPr>
            <p:ph type="sldImg"/>
          </p:nvPr>
        </p:nvSpPr>
        <p:spPr>
          <a:xfrm>
            <a:off x="1187450" y="703263"/>
            <a:ext cx="4622800" cy="3467100"/>
          </a:xfrm>
          <a:ln w="12700" cap="flat"/>
        </p:spPr>
      </p:sp>
      <p:sp>
        <p:nvSpPr>
          <p:cNvPr id="87047"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111684358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86D0189D-E517-438B-9693-2812E02CF692}"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80</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8066"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8067"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8</a:t>
            </a:r>
          </a:p>
        </p:txBody>
      </p:sp>
      <p:sp>
        <p:nvSpPr>
          <p:cNvPr id="88068"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8069"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8070" name="Rectangle 6"/>
          <p:cNvSpPr>
            <a:spLocks noGrp="1" noRot="1" noChangeAspect="1" noChangeArrowheads="1" noTextEdit="1"/>
          </p:cNvSpPr>
          <p:nvPr>
            <p:ph type="sldImg"/>
          </p:nvPr>
        </p:nvSpPr>
        <p:spPr>
          <a:xfrm>
            <a:off x="1187450" y="703263"/>
            <a:ext cx="4622800" cy="3467100"/>
          </a:xfrm>
          <a:ln w="12700" cap="flat"/>
        </p:spPr>
      </p:sp>
      <p:sp>
        <p:nvSpPr>
          <p:cNvPr id="88071"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197894422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B6B19D27-1D9D-4EFF-A2A6-3367138C3034}"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81</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90114"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90115"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9</a:t>
            </a:r>
          </a:p>
        </p:txBody>
      </p:sp>
      <p:sp>
        <p:nvSpPr>
          <p:cNvPr id="90116"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90117"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90118" name="Rectangle 6"/>
          <p:cNvSpPr>
            <a:spLocks noGrp="1" noRot="1" noChangeAspect="1" noChangeArrowheads="1" noTextEdit="1"/>
          </p:cNvSpPr>
          <p:nvPr>
            <p:ph type="sldImg"/>
          </p:nvPr>
        </p:nvSpPr>
        <p:spPr>
          <a:xfrm>
            <a:off x="1187450" y="703263"/>
            <a:ext cx="4622800" cy="3467100"/>
          </a:xfrm>
          <a:ln w="12700" cap="flat"/>
        </p:spPr>
      </p:sp>
      <p:sp>
        <p:nvSpPr>
          <p:cNvPr id="90119"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18059050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5</a:t>
            </a:fld>
            <a:endParaRPr lang="en-US" altLang="en-US"/>
          </a:p>
        </p:txBody>
      </p:sp>
    </p:spTree>
    <p:extLst>
      <p:ext uri="{BB962C8B-B14F-4D97-AF65-F5344CB8AC3E}">
        <p14:creationId xmlns:p14="http://schemas.microsoft.com/office/powerpoint/2010/main" val="258541165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79A28225-7E5D-4105-AF50-B66487E7EB00}"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82</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74754" name="Rectangle 2"/>
          <p:cNvSpPr>
            <a:spLocks noGrp="1" noRot="1" noChangeAspect="1" noChangeArrowheads="1" noTextEdit="1"/>
          </p:cNvSpPr>
          <p:nvPr>
            <p:ph type="sldImg"/>
          </p:nvPr>
        </p:nvSpPr>
        <p:spPr>
          <a:xfrm>
            <a:off x="1187450" y="703263"/>
            <a:ext cx="4622800" cy="3467100"/>
          </a:xfrm>
          <a:ln/>
        </p:spPr>
      </p:sp>
      <p:sp>
        <p:nvSpPr>
          <p:cNvPr id="74755"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69202402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99813B39-7E0E-475A-9EBE-5ED71E411FC7}"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83</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76802" name="Rectangle 2"/>
          <p:cNvSpPr>
            <a:spLocks noGrp="1" noRot="1" noChangeAspect="1" noChangeArrowheads="1" noTextEdit="1"/>
          </p:cNvSpPr>
          <p:nvPr>
            <p:ph type="sldImg"/>
          </p:nvPr>
        </p:nvSpPr>
        <p:spPr>
          <a:xfrm>
            <a:off x="1187450" y="703263"/>
            <a:ext cx="4622800" cy="3467100"/>
          </a:xfrm>
          <a:ln/>
        </p:spPr>
      </p:sp>
      <p:sp>
        <p:nvSpPr>
          <p:cNvPr id="76803"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45417853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27EDD166-DF5B-E640-90C2-FE28AE548D5C}" type="slidenum">
              <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84</a:t>
            </a:fld>
            <a:endPar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2787742722"/>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86</a:t>
            </a:fld>
            <a:endParaRPr lang="en-US" altLang="en-US"/>
          </a:p>
        </p:txBody>
      </p:sp>
    </p:spTree>
    <p:extLst>
      <p:ext uri="{BB962C8B-B14F-4D97-AF65-F5344CB8AC3E}">
        <p14:creationId xmlns:p14="http://schemas.microsoft.com/office/powerpoint/2010/main" val="27124950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6</a:t>
            </a:fld>
            <a:endParaRPr lang="en-US" altLang="en-US"/>
          </a:p>
        </p:txBody>
      </p:sp>
    </p:spTree>
    <p:extLst>
      <p:ext uri="{BB962C8B-B14F-4D97-AF65-F5344CB8AC3E}">
        <p14:creationId xmlns:p14="http://schemas.microsoft.com/office/powerpoint/2010/main" val="36586900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8</a:t>
            </a:fld>
            <a:endParaRPr lang="en-US" altLang="en-US"/>
          </a:p>
        </p:txBody>
      </p:sp>
    </p:spTree>
    <p:extLst>
      <p:ext uri="{BB962C8B-B14F-4D97-AF65-F5344CB8AC3E}">
        <p14:creationId xmlns:p14="http://schemas.microsoft.com/office/powerpoint/2010/main" val="4121570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D4A0B81F-8AE9-1943-AF53-E78D21B80C2F}" type="slidenum">
              <a:rPr lang="en-US" altLang="en-US"/>
              <a:pPr/>
              <a:t>9</a:t>
            </a:fld>
            <a:endParaRPr lang="en-US" altLang="en-US"/>
          </a:p>
        </p:txBody>
      </p:sp>
    </p:spTree>
    <p:extLst>
      <p:ext uri="{BB962C8B-B14F-4D97-AF65-F5344CB8AC3E}">
        <p14:creationId xmlns:p14="http://schemas.microsoft.com/office/powerpoint/2010/main" val="6505984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D4A0B81F-8AE9-1943-AF53-E78D21B80C2F}" type="slidenum">
              <a:rPr lang="en-US" altLang="en-US"/>
              <a:pPr/>
              <a:t>12</a:t>
            </a:fld>
            <a:endParaRPr lang="en-US" altLang="en-US"/>
          </a:p>
        </p:txBody>
      </p:sp>
    </p:spTree>
    <p:extLst>
      <p:ext uri="{BB962C8B-B14F-4D97-AF65-F5344CB8AC3E}">
        <p14:creationId xmlns:p14="http://schemas.microsoft.com/office/powerpoint/2010/main" val="3790281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http://www.db-book.com/" TargetMode="External"/><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http://www.db-book.com/" TargetMode="External"/><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http://www.db-book.com/" TargetMode="External"/><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http://www.db-book.com/" TargetMode="External"/><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590550"/>
            <a:ext cx="8839200" cy="4038600"/>
          </a:xfrm>
          <a:prstGeom prst="rect">
            <a:avLst/>
          </a:prstGeom>
        </p:spPr>
        <p:txBody>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1">
            <a:extLst>
              <a:ext uri="{FF2B5EF4-FFF2-40B4-BE49-F238E27FC236}">
                <a16:creationId xmlns:a16="http://schemas.microsoft.com/office/drawing/2014/main" id="{F05F4A72-606B-984B-907B-5BEA9B53E5C0}"/>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Tree>
    <p:extLst>
      <p:ext uri="{BB962C8B-B14F-4D97-AF65-F5344CB8AC3E}">
        <p14:creationId xmlns:p14="http://schemas.microsoft.com/office/powerpoint/2010/main" val="268763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768351" y="820342"/>
            <a:ext cx="7707313" cy="3677840"/>
          </a:xfrm>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599950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3">
            <a:extLst>
              <a:ext uri="{FF2B5EF4-FFF2-40B4-BE49-F238E27FC236}">
                <a16:creationId xmlns:a16="http://schemas.microsoft.com/office/drawing/2014/main" id="{336F2EBE-FF5F-4F9D-A3C2-A59A92D7809D}"/>
              </a:ext>
            </a:extLst>
          </p:cNvPr>
          <p:cNvSpPr>
            <a:spLocks noGrp="1" noChangeArrowheads="1"/>
          </p:cNvSpPr>
          <p:nvPr>
            <p:ph type="sldNum" sz="quarter" idx="10"/>
          </p:nvPr>
        </p:nvSpPr>
        <p:spPr>
          <a:ln/>
        </p:spPr>
        <p:txBody>
          <a:bodyPr/>
          <a:lstStyle>
            <a:lvl1pPr>
              <a:defRPr/>
            </a:lvl1pPr>
          </a:lstStyle>
          <a:p>
            <a:pPr>
              <a:defRPr/>
            </a:pPr>
            <a:fld id="{547F3CAF-32BF-49A6-93F1-59C9E4B7C957}" type="slidenum">
              <a:rPr lang="en-US" altLang="en-US"/>
              <a:pPr>
                <a:defRPr/>
              </a:pPr>
              <a:t>‹#›</a:t>
            </a:fld>
            <a:endParaRPr lang="en-US" altLang="en-US"/>
          </a:p>
        </p:txBody>
      </p:sp>
    </p:spTree>
    <p:extLst>
      <p:ext uri="{BB962C8B-B14F-4D97-AF65-F5344CB8AC3E}">
        <p14:creationId xmlns:p14="http://schemas.microsoft.com/office/powerpoint/2010/main" val="90130929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4389" y="820342"/>
            <a:ext cx="3754437"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1225" y="820342"/>
            <a:ext cx="3754438"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A6D4A7F0-1138-4608-80AA-D0A6F5D41187}"/>
              </a:ext>
            </a:extLst>
          </p:cNvPr>
          <p:cNvSpPr>
            <a:spLocks noGrp="1" noChangeArrowheads="1"/>
          </p:cNvSpPr>
          <p:nvPr>
            <p:ph type="sldNum" sz="quarter" idx="10"/>
          </p:nvPr>
        </p:nvSpPr>
        <p:spPr>
          <a:ln/>
        </p:spPr>
        <p:txBody>
          <a:bodyPr/>
          <a:lstStyle>
            <a:lvl1pPr>
              <a:defRPr/>
            </a:lvl1pPr>
          </a:lstStyle>
          <a:p>
            <a:pPr>
              <a:defRPr/>
            </a:pPr>
            <a:fld id="{00852D5F-D37B-4E9D-98AD-511A1ABBD6A9}" type="slidenum">
              <a:rPr lang="en-US" altLang="en-US"/>
              <a:pPr>
                <a:defRPr/>
              </a:pPr>
              <a:t>‹#›</a:t>
            </a:fld>
            <a:endParaRPr lang="en-US" altLang="en-US"/>
          </a:p>
        </p:txBody>
      </p:sp>
    </p:spTree>
    <p:extLst>
      <p:ext uri="{BB962C8B-B14F-4D97-AF65-F5344CB8AC3E}">
        <p14:creationId xmlns:p14="http://schemas.microsoft.com/office/powerpoint/2010/main" val="190142062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a:extLst>
              <a:ext uri="{FF2B5EF4-FFF2-40B4-BE49-F238E27FC236}">
                <a16:creationId xmlns:a16="http://schemas.microsoft.com/office/drawing/2014/main" id="{56DFCFB3-6710-4DD2-8404-7E55A930F352}"/>
              </a:ext>
            </a:extLst>
          </p:cNvPr>
          <p:cNvSpPr>
            <a:spLocks noGrp="1" noChangeArrowheads="1"/>
          </p:cNvSpPr>
          <p:nvPr>
            <p:ph type="sldNum" sz="quarter" idx="10"/>
          </p:nvPr>
        </p:nvSpPr>
        <p:spPr>
          <a:ln/>
        </p:spPr>
        <p:txBody>
          <a:bodyPr/>
          <a:lstStyle>
            <a:lvl1pPr>
              <a:defRPr/>
            </a:lvl1pPr>
          </a:lstStyle>
          <a:p>
            <a:pPr>
              <a:defRPr/>
            </a:pPr>
            <a:fld id="{C0191CCC-CC48-429B-87C9-7123B48E52D4}" type="slidenum">
              <a:rPr lang="en-US" altLang="en-US"/>
              <a:pPr>
                <a:defRPr/>
              </a:pPr>
              <a:t>‹#›</a:t>
            </a:fld>
            <a:endParaRPr lang="en-US" altLang="en-US"/>
          </a:p>
        </p:txBody>
      </p:sp>
    </p:spTree>
    <p:extLst>
      <p:ext uri="{BB962C8B-B14F-4D97-AF65-F5344CB8AC3E}">
        <p14:creationId xmlns:p14="http://schemas.microsoft.com/office/powerpoint/2010/main" val="27990515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BB431453-8F56-47C4-89BA-3EDF3CD092BA}"/>
              </a:ext>
            </a:extLst>
          </p:cNvPr>
          <p:cNvSpPr>
            <a:spLocks noGrp="1" noChangeArrowheads="1"/>
          </p:cNvSpPr>
          <p:nvPr>
            <p:ph type="sldNum" sz="quarter" idx="10"/>
          </p:nvPr>
        </p:nvSpPr>
        <p:spPr>
          <a:ln/>
        </p:spPr>
        <p:txBody>
          <a:bodyPr/>
          <a:lstStyle>
            <a:lvl1pPr>
              <a:defRPr/>
            </a:lvl1pPr>
          </a:lstStyle>
          <a:p>
            <a:pPr>
              <a:defRPr/>
            </a:pPr>
            <a:fld id="{5E9D92F0-DB25-4E6B-A10D-A7937AC7A365}" type="slidenum">
              <a:rPr lang="en-US" altLang="en-US"/>
              <a:pPr>
                <a:defRPr/>
              </a:pPr>
              <a:t>‹#›</a:t>
            </a:fld>
            <a:endParaRPr lang="en-US" altLang="en-US"/>
          </a:p>
        </p:txBody>
      </p:sp>
    </p:spTree>
    <p:extLst>
      <p:ext uri="{BB962C8B-B14F-4D97-AF65-F5344CB8AC3E}">
        <p14:creationId xmlns:p14="http://schemas.microsoft.com/office/powerpoint/2010/main" val="27458884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4BE8099E-18A5-481A-9697-216087BE0676}"/>
              </a:ext>
            </a:extLst>
          </p:cNvPr>
          <p:cNvSpPr>
            <a:spLocks noGrp="1" noChangeArrowheads="1"/>
          </p:cNvSpPr>
          <p:nvPr>
            <p:ph type="sldNum" sz="quarter" idx="10"/>
          </p:nvPr>
        </p:nvSpPr>
        <p:spPr>
          <a:ln/>
        </p:spPr>
        <p:txBody>
          <a:bodyPr/>
          <a:lstStyle>
            <a:lvl1pPr>
              <a:defRPr/>
            </a:lvl1pPr>
          </a:lstStyle>
          <a:p>
            <a:pPr>
              <a:defRPr/>
            </a:pPr>
            <a:fld id="{0E555C8E-F740-4D28-8DA3-D7B8E0F6F578}" type="slidenum">
              <a:rPr lang="en-US" altLang="en-US"/>
              <a:pPr>
                <a:defRPr/>
              </a:pPr>
              <a:t>‹#›</a:t>
            </a:fld>
            <a:endParaRPr lang="en-US" altLang="en-US"/>
          </a:p>
        </p:txBody>
      </p:sp>
    </p:spTree>
    <p:extLst>
      <p:ext uri="{BB962C8B-B14F-4D97-AF65-F5344CB8AC3E}">
        <p14:creationId xmlns:p14="http://schemas.microsoft.com/office/powerpoint/2010/main" val="73484103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1275"/>
            </a:lvl1pPr>
            <a:lvl2pPr>
              <a:defRPr sz="1275"/>
            </a:lvl2pPr>
            <a:lvl3pPr>
              <a:defRPr sz="1275"/>
            </a:lvl3pPr>
            <a:lvl4pPr>
              <a:defRPr sz="1275"/>
            </a:lvl4pPr>
            <a:lvl5pPr>
              <a:defRPr sz="127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7E2C57D-1205-411A-BA90-DF60A810F6DB}"/>
              </a:ext>
            </a:extLst>
          </p:cNvPr>
          <p:cNvSpPr>
            <a:spLocks noGrp="1" noChangeArrowheads="1"/>
          </p:cNvSpPr>
          <p:nvPr>
            <p:ph type="sldNum" sz="quarter" idx="10"/>
          </p:nvPr>
        </p:nvSpPr>
        <p:spPr>
          <a:ln/>
        </p:spPr>
        <p:txBody>
          <a:bodyPr/>
          <a:lstStyle>
            <a:lvl1pPr>
              <a:defRPr/>
            </a:lvl1pPr>
          </a:lstStyle>
          <a:p>
            <a:pPr>
              <a:defRPr/>
            </a:pPr>
            <a:fld id="{2BBBE5B0-1186-4DAB-9E97-511F15F5C63C}" type="slidenum">
              <a:rPr lang="en-US" altLang="en-US"/>
              <a:pPr>
                <a:defRPr/>
              </a:pPr>
              <a:t>‹#›</a:t>
            </a:fld>
            <a:endParaRPr lang="en-US" altLang="en-US"/>
          </a:p>
        </p:txBody>
      </p:sp>
    </p:spTree>
    <p:extLst>
      <p:ext uri="{BB962C8B-B14F-4D97-AF65-F5344CB8AC3E}">
        <p14:creationId xmlns:p14="http://schemas.microsoft.com/office/powerpoint/2010/main" val="139655158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9EB6957-06EE-46F8-A450-3DB417A1F8A6}"/>
              </a:ext>
            </a:extLst>
          </p:cNvPr>
          <p:cNvSpPr>
            <a:spLocks noGrp="1" noChangeArrowheads="1"/>
          </p:cNvSpPr>
          <p:nvPr>
            <p:ph type="sldNum" sz="quarter" idx="10"/>
          </p:nvPr>
        </p:nvSpPr>
        <p:spPr>
          <a:ln/>
        </p:spPr>
        <p:txBody>
          <a:bodyPr/>
          <a:lstStyle>
            <a:lvl1pPr>
              <a:defRPr/>
            </a:lvl1pPr>
          </a:lstStyle>
          <a:p>
            <a:pPr>
              <a:defRPr/>
            </a:pPr>
            <a:fld id="{F291DB2E-7BC4-4C22-ACAE-0B8B3F0C5147}" type="slidenum">
              <a:rPr lang="en-US" altLang="en-US"/>
              <a:pPr>
                <a:defRPr/>
              </a:pPr>
              <a:t>‹#›</a:t>
            </a:fld>
            <a:endParaRPr lang="en-US" altLang="en-US"/>
          </a:p>
        </p:txBody>
      </p:sp>
    </p:spTree>
    <p:extLst>
      <p:ext uri="{BB962C8B-B14F-4D97-AF65-F5344CB8AC3E}">
        <p14:creationId xmlns:p14="http://schemas.microsoft.com/office/powerpoint/2010/main" val="398312619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85C950AD-734E-45C7-8042-5795FFAD6750}"/>
              </a:ext>
            </a:extLst>
          </p:cNvPr>
          <p:cNvSpPr>
            <a:spLocks noGrp="1" noChangeArrowheads="1"/>
          </p:cNvSpPr>
          <p:nvPr>
            <p:ph type="sldNum" sz="quarter" idx="10"/>
          </p:nvPr>
        </p:nvSpPr>
        <p:spPr>
          <a:ln/>
        </p:spPr>
        <p:txBody>
          <a:bodyPr/>
          <a:lstStyle>
            <a:lvl1pPr>
              <a:defRPr/>
            </a:lvl1pPr>
          </a:lstStyle>
          <a:p>
            <a:pPr>
              <a:defRPr/>
            </a:pPr>
            <a:fld id="{D7E5E31B-1343-4510-8DCD-65E7B6544692}" type="slidenum">
              <a:rPr lang="en-US" altLang="en-US"/>
              <a:pPr>
                <a:defRPr/>
              </a:pPr>
              <a:t>‹#›</a:t>
            </a:fld>
            <a:endParaRPr lang="en-US" altLang="en-US"/>
          </a:p>
        </p:txBody>
      </p:sp>
    </p:spTree>
    <p:extLst>
      <p:ext uri="{BB962C8B-B14F-4D97-AF65-F5344CB8AC3E}">
        <p14:creationId xmlns:p14="http://schemas.microsoft.com/office/powerpoint/2010/main" val="414580203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6250" y="88106"/>
            <a:ext cx="2019300" cy="4410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8350" y="88106"/>
            <a:ext cx="5905500" cy="4410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C7A7A2CD-B5B0-4CF6-8038-339B0E99E366}"/>
              </a:ext>
            </a:extLst>
          </p:cNvPr>
          <p:cNvSpPr>
            <a:spLocks noGrp="1" noChangeArrowheads="1"/>
          </p:cNvSpPr>
          <p:nvPr>
            <p:ph type="sldNum" sz="quarter" idx="10"/>
          </p:nvPr>
        </p:nvSpPr>
        <p:spPr>
          <a:ln/>
        </p:spPr>
        <p:txBody>
          <a:bodyPr/>
          <a:lstStyle>
            <a:lvl1pPr>
              <a:defRPr/>
            </a:lvl1pPr>
          </a:lstStyle>
          <a:p>
            <a:pPr>
              <a:defRPr/>
            </a:pPr>
            <a:fld id="{833574B0-C055-4E38-82A9-667A1DF1F8D0}" type="slidenum">
              <a:rPr lang="en-US" altLang="en-US"/>
              <a:pPr>
                <a:defRPr/>
              </a:pPr>
              <a:t>‹#›</a:t>
            </a:fld>
            <a:endParaRPr lang="en-US" altLang="en-US"/>
          </a:p>
        </p:txBody>
      </p:sp>
    </p:spTree>
    <p:extLst>
      <p:ext uri="{BB962C8B-B14F-4D97-AF65-F5344CB8AC3E}">
        <p14:creationId xmlns:p14="http://schemas.microsoft.com/office/powerpoint/2010/main" val="28485979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wo Columna">
    <p:spTree>
      <p:nvGrpSpPr>
        <p:cNvPr id="1" name=""/>
        <p:cNvGrpSpPr/>
        <p:nvPr/>
      </p:nvGrpSpPr>
      <p:grpSpPr>
        <a:xfrm>
          <a:off x="0" y="0"/>
          <a:ext cx="0" cy="0"/>
          <a:chOff x="0" y="0"/>
          <a:chExt cx="0" cy="0"/>
        </a:xfrm>
      </p:grpSpPr>
      <p:sp>
        <p:nvSpPr>
          <p:cNvPr id="7" name="Title 1"/>
          <p:cNvSpPr txBox="1">
            <a:spLocks/>
          </p:cNvSpPr>
          <p:nvPr userDrawn="1"/>
        </p:nvSpPr>
        <p:spPr>
          <a:xfrm>
            <a:off x="152400" y="895350"/>
            <a:ext cx="6934200" cy="457200"/>
          </a:xfrm>
          <a:prstGeom prst="rect">
            <a:avLst/>
          </a:prstGeom>
        </p:spPr>
        <p:txBody>
          <a:bodyPr/>
          <a:lstStyle>
            <a:lvl1pPr algn="ctr" defTabSz="457200" rtl="0" fontAlgn="base">
              <a:spcBef>
                <a:spcPct val="0"/>
              </a:spcBef>
              <a:spcAft>
                <a:spcPct val="0"/>
              </a:spcAft>
              <a:defRPr sz="4400" kern="1200">
                <a:solidFill>
                  <a:schemeClr val="tx1"/>
                </a:solidFill>
                <a:latin typeface="+mj-lt"/>
                <a:ea typeface="ＭＳ Ｐゴシック" charset="-128"/>
                <a:cs typeface="+mj-cs"/>
              </a:defRPr>
            </a:lvl1pPr>
            <a:lvl2pPr algn="ctr" defTabSz="457200" rtl="0" fontAlgn="base">
              <a:spcBef>
                <a:spcPct val="0"/>
              </a:spcBef>
              <a:spcAft>
                <a:spcPct val="0"/>
              </a:spcAft>
              <a:defRPr sz="4400">
                <a:solidFill>
                  <a:schemeClr val="tx1"/>
                </a:solidFill>
                <a:latin typeface="Calibri" charset="0"/>
                <a:ea typeface="ＭＳ Ｐゴシック" charset="-128"/>
              </a:defRPr>
            </a:lvl2pPr>
            <a:lvl3pPr algn="ctr" defTabSz="457200" rtl="0" fontAlgn="base">
              <a:spcBef>
                <a:spcPct val="0"/>
              </a:spcBef>
              <a:spcAft>
                <a:spcPct val="0"/>
              </a:spcAft>
              <a:defRPr sz="4400">
                <a:solidFill>
                  <a:schemeClr val="tx1"/>
                </a:solidFill>
                <a:latin typeface="Calibri" charset="0"/>
                <a:ea typeface="ＭＳ Ｐゴシック" charset="-128"/>
              </a:defRPr>
            </a:lvl3pPr>
            <a:lvl4pPr algn="ctr" defTabSz="457200" rtl="0" fontAlgn="base">
              <a:spcBef>
                <a:spcPct val="0"/>
              </a:spcBef>
              <a:spcAft>
                <a:spcPct val="0"/>
              </a:spcAft>
              <a:defRPr sz="4400">
                <a:solidFill>
                  <a:schemeClr val="tx1"/>
                </a:solidFill>
                <a:latin typeface="Calibri" charset="0"/>
                <a:ea typeface="ＭＳ Ｐゴシック" charset="-128"/>
              </a:defRPr>
            </a:lvl4pPr>
            <a:lvl5pPr algn="ctr" defTabSz="457200" rtl="0" fontAlgn="base">
              <a:spcBef>
                <a:spcPct val="0"/>
              </a:spcBef>
              <a:spcAft>
                <a:spcPct val="0"/>
              </a:spcAft>
              <a:defRPr sz="4400">
                <a:solidFill>
                  <a:schemeClr val="tx1"/>
                </a:solidFill>
                <a:latin typeface="Calibri" charset="0"/>
                <a:ea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defRPr>
            </a:lvl9pPr>
          </a:lstStyle>
          <a:p>
            <a:pPr algn="l"/>
            <a:r>
              <a:rPr lang="en-US" sz="2800" dirty="0">
                <a:solidFill>
                  <a:schemeClr val="bg1"/>
                </a:solidFill>
              </a:rPr>
              <a:t>Click to edit Master title style</a:t>
            </a:r>
          </a:p>
        </p:txBody>
      </p:sp>
      <p:sp>
        <p:nvSpPr>
          <p:cNvPr id="3" name="Title 1">
            <a:extLst>
              <a:ext uri="{FF2B5EF4-FFF2-40B4-BE49-F238E27FC236}">
                <a16:creationId xmlns:a16="http://schemas.microsoft.com/office/drawing/2014/main" id="{FFB43658-48CD-764C-86BF-302575415EF4}"/>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
        <p:nvSpPr>
          <p:cNvPr id="4" name="Content Placeholder 2">
            <a:extLst>
              <a:ext uri="{FF2B5EF4-FFF2-40B4-BE49-F238E27FC236}">
                <a16:creationId xmlns:a16="http://schemas.microsoft.com/office/drawing/2014/main" id="{FF6F2A81-D24A-A44F-8915-B9DC7FC2AE67}"/>
              </a:ext>
            </a:extLst>
          </p:cNvPr>
          <p:cNvSpPr>
            <a:spLocks noGrp="1"/>
          </p:cNvSpPr>
          <p:nvPr>
            <p:ph idx="1"/>
          </p:nvPr>
        </p:nvSpPr>
        <p:spPr>
          <a:xfrm>
            <a:off x="152400" y="552450"/>
            <a:ext cx="4191000" cy="4038600"/>
          </a:xfrm>
          <a:prstGeom prst="rect">
            <a:avLst/>
          </a:prstGeo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2">
            <a:extLst>
              <a:ext uri="{FF2B5EF4-FFF2-40B4-BE49-F238E27FC236}">
                <a16:creationId xmlns:a16="http://schemas.microsoft.com/office/drawing/2014/main" id="{0D255CA6-4B6D-7842-85B8-A423C0C60A30}"/>
              </a:ext>
            </a:extLst>
          </p:cNvPr>
          <p:cNvSpPr>
            <a:spLocks noGrp="1"/>
          </p:cNvSpPr>
          <p:nvPr>
            <p:ph idx="10"/>
          </p:nvPr>
        </p:nvSpPr>
        <p:spPr>
          <a:xfrm>
            <a:off x="4606103" y="552450"/>
            <a:ext cx="4191000" cy="4038600"/>
          </a:xfrm>
          <a:prstGeom prst="rect">
            <a:avLst/>
          </a:prstGeo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6926432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3">
            <a:extLst>
              <a:ext uri="{FF2B5EF4-FFF2-40B4-BE49-F238E27FC236}">
                <a16:creationId xmlns:a16="http://schemas.microsoft.com/office/drawing/2014/main" id="{A9796C49-4A73-449B-A170-DFFCD45313DF}"/>
              </a:ext>
            </a:extLst>
          </p:cNvPr>
          <p:cNvSpPr>
            <a:spLocks noGrp="1" noChangeArrowheads="1"/>
          </p:cNvSpPr>
          <p:nvPr>
            <p:ph type="sldNum" sz="quarter" idx="10"/>
          </p:nvPr>
        </p:nvSpPr>
        <p:spPr>
          <a:ln/>
        </p:spPr>
        <p:txBody>
          <a:bodyPr/>
          <a:lstStyle>
            <a:lvl1pPr>
              <a:defRPr/>
            </a:lvl1pPr>
          </a:lstStyle>
          <a:p>
            <a:pPr>
              <a:defRPr/>
            </a:pPr>
            <a:fld id="{300D9E99-A0D8-4F2F-B04A-331DF655FEAB}" type="slidenum">
              <a:rPr lang="en-US" altLang="en-US"/>
              <a:pPr>
                <a:defRPr/>
              </a:pPr>
              <a:t>‹#›</a:t>
            </a:fld>
            <a:endParaRPr lang="en-US" altLang="en-US"/>
          </a:p>
        </p:txBody>
      </p:sp>
    </p:spTree>
    <p:extLst>
      <p:ext uri="{BB962C8B-B14F-4D97-AF65-F5344CB8AC3E}">
        <p14:creationId xmlns:p14="http://schemas.microsoft.com/office/powerpoint/2010/main" val="67285847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A25BB261-D773-4836-B381-7A051175F570}"/>
              </a:ext>
            </a:extLst>
          </p:cNvPr>
          <p:cNvSpPr txBox="1">
            <a:spLocks noChangeArrowheads="1"/>
          </p:cNvSpPr>
          <p:nvPr/>
        </p:nvSpPr>
        <p:spPr bwMode="auto">
          <a:xfrm>
            <a:off x="3105581" y="4294585"/>
            <a:ext cx="2832827" cy="623248"/>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1200" b="1" dirty="0">
                <a:solidFill>
                  <a:srgbClr val="002060"/>
                </a:solidFill>
              </a:rPr>
              <a:t>Database System Concepts, 7</a:t>
            </a:r>
            <a:r>
              <a:rPr lang="en-US" altLang="en-US" sz="1200" b="1" baseline="30000" dirty="0">
                <a:solidFill>
                  <a:srgbClr val="002060"/>
                </a:solidFill>
              </a:rPr>
              <a:t>th</a:t>
            </a:r>
            <a:r>
              <a:rPr lang="en-US" altLang="en-US" sz="1200" b="1" dirty="0">
                <a:solidFill>
                  <a:srgbClr val="002060"/>
                </a:solidFill>
              </a:rPr>
              <a:t> Ed</a:t>
            </a:r>
            <a:r>
              <a:rPr lang="en-US" altLang="en-US" sz="1200" dirty="0">
                <a:solidFill>
                  <a:srgbClr val="002060"/>
                </a:solidFill>
              </a:rPr>
              <a:t>.</a:t>
            </a:r>
          </a:p>
          <a:p>
            <a:pPr algn="ctr">
              <a:spcBef>
                <a:spcPct val="50000"/>
              </a:spcBef>
              <a:defRPr/>
            </a:pPr>
            <a:r>
              <a:rPr lang="en-US" altLang="en-US" sz="900" b="1" dirty="0">
                <a:solidFill>
                  <a:srgbClr val="002060"/>
                </a:solidFill>
              </a:rPr>
              <a:t>©Silberschatz, Korth and Sudarshan</a:t>
            </a:r>
            <a:br>
              <a:rPr lang="en-US" altLang="en-US" sz="900" b="1" dirty="0">
                <a:solidFill>
                  <a:srgbClr val="002060"/>
                </a:solidFill>
              </a:rPr>
            </a:br>
            <a:r>
              <a:rPr lang="en-US" altLang="en-US" sz="900" b="1" dirty="0">
                <a:solidFill>
                  <a:srgbClr val="002060"/>
                </a:solidFill>
              </a:rPr>
              <a:t>See </a:t>
            </a:r>
            <a:r>
              <a:rPr lang="en-US" altLang="en-US" sz="900" b="1" dirty="0">
                <a:solidFill>
                  <a:srgbClr val="002060"/>
                </a:solidFill>
                <a:hlinkClick r:id="rId2"/>
              </a:rPr>
              <a:t>www.db-book.com</a:t>
            </a:r>
            <a:r>
              <a:rPr lang="en-US" altLang="en-US" sz="900" b="1" dirty="0">
                <a:solidFill>
                  <a:srgbClr val="002060"/>
                </a:solidFill>
              </a:rPr>
              <a:t> for conditions on re-use </a:t>
            </a:r>
          </a:p>
        </p:txBody>
      </p:sp>
      <p:sp>
        <p:nvSpPr>
          <p:cNvPr id="513026" name="Rectangle 2"/>
          <p:cNvSpPr>
            <a:spLocks noGrp="1" noChangeArrowheads="1"/>
          </p:cNvSpPr>
          <p:nvPr>
            <p:ph type="ctrTitle"/>
          </p:nvPr>
        </p:nvSpPr>
        <p:spPr>
          <a:xfrm>
            <a:off x="685800" y="1714500"/>
            <a:ext cx="7772400" cy="857250"/>
          </a:xfrm>
        </p:spPr>
        <p:txBody>
          <a:bodyPr/>
          <a:lstStyle>
            <a:lvl1pPr>
              <a:defRPr>
                <a:solidFill>
                  <a:srgbClr val="002060"/>
                </a:solidFill>
              </a:defRPr>
            </a:lvl1pPr>
          </a:lstStyle>
          <a:p>
            <a:r>
              <a:rPr lang="en-US" dirty="0"/>
              <a:t>Click to edit Master title style</a:t>
            </a:r>
          </a:p>
        </p:txBody>
      </p:sp>
      <p:sp>
        <p:nvSpPr>
          <p:cNvPr id="8" name="Rectangle 5">
            <a:extLst>
              <a:ext uri="{FF2B5EF4-FFF2-40B4-BE49-F238E27FC236}">
                <a16:creationId xmlns:a16="http://schemas.microsoft.com/office/drawing/2014/main" id="{B4760F52-45E1-4E1D-A744-2F2290DE90CC}"/>
              </a:ext>
            </a:extLst>
          </p:cNvPr>
          <p:cNvSpPr>
            <a:spLocks noGrp="1" noChangeArrowheads="1"/>
          </p:cNvSpPr>
          <p:nvPr>
            <p:ph type="sldNum" sz="quarter" idx="11"/>
          </p:nvPr>
        </p:nvSpPr>
        <p:spPr>
          <a:xfrm>
            <a:off x="6596063" y="4663679"/>
            <a:ext cx="1905000" cy="342900"/>
          </a:xfrm>
        </p:spPr>
        <p:txBody>
          <a:bodyPr/>
          <a:lstStyle>
            <a:lvl1pPr>
              <a:defRPr>
                <a:solidFill>
                  <a:srgbClr val="578963"/>
                </a:solidFill>
              </a:defRPr>
            </a:lvl1pPr>
          </a:lstStyle>
          <a:p>
            <a:pPr>
              <a:defRPr/>
            </a:pPr>
            <a:fld id="{3B69BB99-A72A-4470-971F-83530C443C91}" type="slidenum">
              <a:rPr lang="en-US" altLang="en-US"/>
              <a:pPr>
                <a:defRPr/>
              </a:pPr>
              <a:t>‹#›</a:t>
            </a:fld>
            <a:endParaRPr lang="en-US" altLang="en-US"/>
          </a:p>
        </p:txBody>
      </p:sp>
      <p:pic>
        <p:nvPicPr>
          <p:cNvPr id="9" name="Picture 8" descr="Cover-6Ed"/>
          <p:cNvPicPr>
            <a:picLocks noChangeAspect="1" noChangeArrowheads="1"/>
          </p:cNvPicPr>
          <p:nvPr userDrawn="1"/>
        </p:nvPicPr>
        <p:blipFill>
          <a:blip r:embed="rId3"/>
          <a:stretch>
            <a:fillRect/>
          </a:stretch>
        </p:blipFill>
        <p:spPr bwMode="auto">
          <a:xfrm>
            <a:off x="13859" y="0"/>
            <a:ext cx="1331269" cy="127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4554655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768351" y="820342"/>
            <a:ext cx="7707313" cy="3677840"/>
          </a:xfrm>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24694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768351" y="820342"/>
            <a:ext cx="7707313" cy="3677840"/>
          </a:xfrm>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3277481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3">
            <a:extLst>
              <a:ext uri="{FF2B5EF4-FFF2-40B4-BE49-F238E27FC236}">
                <a16:creationId xmlns:a16="http://schemas.microsoft.com/office/drawing/2014/main" id="{336F2EBE-FF5F-4F9D-A3C2-A59A92D7809D}"/>
              </a:ext>
            </a:extLst>
          </p:cNvPr>
          <p:cNvSpPr>
            <a:spLocks noGrp="1" noChangeArrowheads="1"/>
          </p:cNvSpPr>
          <p:nvPr>
            <p:ph type="sldNum" sz="quarter" idx="10"/>
          </p:nvPr>
        </p:nvSpPr>
        <p:spPr>
          <a:ln/>
        </p:spPr>
        <p:txBody>
          <a:bodyPr/>
          <a:lstStyle>
            <a:lvl1pPr>
              <a:defRPr/>
            </a:lvl1pPr>
          </a:lstStyle>
          <a:p>
            <a:pPr>
              <a:defRPr/>
            </a:pPr>
            <a:fld id="{547F3CAF-32BF-49A6-93F1-59C9E4B7C957}" type="slidenum">
              <a:rPr lang="en-US" altLang="en-US"/>
              <a:pPr>
                <a:defRPr/>
              </a:pPr>
              <a:t>‹#›</a:t>
            </a:fld>
            <a:endParaRPr lang="en-US" altLang="en-US"/>
          </a:p>
        </p:txBody>
      </p:sp>
    </p:spTree>
    <p:extLst>
      <p:ext uri="{BB962C8B-B14F-4D97-AF65-F5344CB8AC3E}">
        <p14:creationId xmlns:p14="http://schemas.microsoft.com/office/powerpoint/2010/main" val="256531915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4389" y="820342"/>
            <a:ext cx="3754437"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1225" y="820342"/>
            <a:ext cx="3754438"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A6D4A7F0-1138-4608-80AA-D0A6F5D41187}"/>
              </a:ext>
            </a:extLst>
          </p:cNvPr>
          <p:cNvSpPr>
            <a:spLocks noGrp="1" noChangeArrowheads="1"/>
          </p:cNvSpPr>
          <p:nvPr>
            <p:ph type="sldNum" sz="quarter" idx="10"/>
          </p:nvPr>
        </p:nvSpPr>
        <p:spPr>
          <a:ln/>
        </p:spPr>
        <p:txBody>
          <a:bodyPr/>
          <a:lstStyle>
            <a:lvl1pPr>
              <a:defRPr/>
            </a:lvl1pPr>
          </a:lstStyle>
          <a:p>
            <a:pPr>
              <a:defRPr/>
            </a:pPr>
            <a:fld id="{00852D5F-D37B-4E9D-98AD-511A1ABBD6A9}" type="slidenum">
              <a:rPr lang="en-US" altLang="en-US"/>
              <a:pPr>
                <a:defRPr/>
              </a:pPr>
              <a:t>‹#›</a:t>
            </a:fld>
            <a:endParaRPr lang="en-US" altLang="en-US"/>
          </a:p>
        </p:txBody>
      </p:sp>
    </p:spTree>
    <p:extLst>
      <p:ext uri="{BB962C8B-B14F-4D97-AF65-F5344CB8AC3E}">
        <p14:creationId xmlns:p14="http://schemas.microsoft.com/office/powerpoint/2010/main" val="194783577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a:extLst>
              <a:ext uri="{FF2B5EF4-FFF2-40B4-BE49-F238E27FC236}">
                <a16:creationId xmlns:a16="http://schemas.microsoft.com/office/drawing/2014/main" id="{56DFCFB3-6710-4DD2-8404-7E55A930F352}"/>
              </a:ext>
            </a:extLst>
          </p:cNvPr>
          <p:cNvSpPr>
            <a:spLocks noGrp="1" noChangeArrowheads="1"/>
          </p:cNvSpPr>
          <p:nvPr>
            <p:ph type="sldNum" sz="quarter" idx="10"/>
          </p:nvPr>
        </p:nvSpPr>
        <p:spPr>
          <a:ln/>
        </p:spPr>
        <p:txBody>
          <a:bodyPr/>
          <a:lstStyle>
            <a:lvl1pPr>
              <a:defRPr/>
            </a:lvl1pPr>
          </a:lstStyle>
          <a:p>
            <a:pPr>
              <a:defRPr/>
            </a:pPr>
            <a:fld id="{C0191CCC-CC48-429B-87C9-7123B48E52D4}" type="slidenum">
              <a:rPr lang="en-US" altLang="en-US"/>
              <a:pPr>
                <a:defRPr/>
              </a:pPr>
              <a:t>‹#›</a:t>
            </a:fld>
            <a:endParaRPr lang="en-US" altLang="en-US"/>
          </a:p>
        </p:txBody>
      </p:sp>
    </p:spTree>
    <p:extLst>
      <p:ext uri="{BB962C8B-B14F-4D97-AF65-F5344CB8AC3E}">
        <p14:creationId xmlns:p14="http://schemas.microsoft.com/office/powerpoint/2010/main" val="178303457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BB431453-8F56-47C4-89BA-3EDF3CD092BA}"/>
              </a:ext>
            </a:extLst>
          </p:cNvPr>
          <p:cNvSpPr>
            <a:spLocks noGrp="1" noChangeArrowheads="1"/>
          </p:cNvSpPr>
          <p:nvPr>
            <p:ph type="sldNum" sz="quarter" idx="10"/>
          </p:nvPr>
        </p:nvSpPr>
        <p:spPr>
          <a:ln/>
        </p:spPr>
        <p:txBody>
          <a:bodyPr/>
          <a:lstStyle>
            <a:lvl1pPr>
              <a:defRPr/>
            </a:lvl1pPr>
          </a:lstStyle>
          <a:p>
            <a:pPr>
              <a:defRPr/>
            </a:pPr>
            <a:fld id="{5E9D92F0-DB25-4E6B-A10D-A7937AC7A365}" type="slidenum">
              <a:rPr lang="en-US" altLang="en-US"/>
              <a:pPr>
                <a:defRPr/>
              </a:pPr>
              <a:t>‹#›</a:t>
            </a:fld>
            <a:endParaRPr lang="en-US" altLang="en-US"/>
          </a:p>
        </p:txBody>
      </p:sp>
    </p:spTree>
    <p:extLst>
      <p:ext uri="{BB962C8B-B14F-4D97-AF65-F5344CB8AC3E}">
        <p14:creationId xmlns:p14="http://schemas.microsoft.com/office/powerpoint/2010/main" val="222682407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4BE8099E-18A5-481A-9697-216087BE0676}"/>
              </a:ext>
            </a:extLst>
          </p:cNvPr>
          <p:cNvSpPr>
            <a:spLocks noGrp="1" noChangeArrowheads="1"/>
          </p:cNvSpPr>
          <p:nvPr>
            <p:ph type="sldNum" sz="quarter" idx="10"/>
          </p:nvPr>
        </p:nvSpPr>
        <p:spPr>
          <a:ln/>
        </p:spPr>
        <p:txBody>
          <a:bodyPr/>
          <a:lstStyle>
            <a:lvl1pPr>
              <a:defRPr/>
            </a:lvl1pPr>
          </a:lstStyle>
          <a:p>
            <a:pPr>
              <a:defRPr/>
            </a:pPr>
            <a:fld id="{0E555C8E-F740-4D28-8DA3-D7B8E0F6F578}" type="slidenum">
              <a:rPr lang="en-US" altLang="en-US"/>
              <a:pPr>
                <a:defRPr/>
              </a:pPr>
              <a:t>‹#›</a:t>
            </a:fld>
            <a:endParaRPr lang="en-US" altLang="en-US"/>
          </a:p>
        </p:txBody>
      </p:sp>
    </p:spTree>
    <p:extLst>
      <p:ext uri="{BB962C8B-B14F-4D97-AF65-F5344CB8AC3E}">
        <p14:creationId xmlns:p14="http://schemas.microsoft.com/office/powerpoint/2010/main" val="428847855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1275"/>
            </a:lvl1pPr>
            <a:lvl2pPr>
              <a:defRPr sz="1275"/>
            </a:lvl2pPr>
            <a:lvl3pPr>
              <a:defRPr sz="1275"/>
            </a:lvl3pPr>
            <a:lvl4pPr>
              <a:defRPr sz="1275"/>
            </a:lvl4pPr>
            <a:lvl5pPr>
              <a:defRPr sz="127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7E2C57D-1205-411A-BA90-DF60A810F6DB}"/>
              </a:ext>
            </a:extLst>
          </p:cNvPr>
          <p:cNvSpPr>
            <a:spLocks noGrp="1" noChangeArrowheads="1"/>
          </p:cNvSpPr>
          <p:nvPr>
            <p:ph type="sldNum" sz="quarter" idx="10"/>
          </p:nvPr>
        </p:nvSpPr>
        <p:spPr>
          <a:ln/>
        </p:spPr>
        <p:txBody>
          <a:bodyPr/>
          <a:lstStyle>
            <a:lvl1pPr>
              <a:defRPr/>
            </a:lvl1pPr>
          </a:lstStyle>
          <a:p>
            <a:pPr>
              <a:defRPr/>
            </a:pPr>
            <a:fld id="{2BBBE5B0-1186-4DAB-9E97-511F15F5C63C}" type="slidenum">
              <a:rPr lang="en-US" altLang="en-US"/>
              <a:pPr>
                <a:defRPr/>
              </a:pPr>
              <a:t>‹#›</a:t>
            </a:fld>
            <a:endParaRPr lang="en-US" altLang="en-US"/>
          </a:p>
        </p:txBody>
      </p:sp>
    </p:spTree>
    <p:extLst>
      <p:ext uri="{BB962C8B-B14F-4D97-AF65-F5344CB8AC3E}">
        <p14:creationId xmlns:p14="http://schemas.microsoft.com/office/powerpoint/2010/main" val="18102490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63574420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9EB6957-06EE-46F8-A450-3DB417A1F8A6}"/>
              </a:ext>
            </a:extLst>
          </p:cNvPr>
          <p:cNvSpPr>
            <a:spLocks noGrp="1" noChangeArrowheads="1"/>
          </p:cNvSpPr>
          <p:nvPr>
            <p:ph type="sldNum" sz="quarter" idx="10"/>
          </p:nvPr>
        </p:nvSpPr>
        <p:spPr>
          <a:ln/>
        </p:spPr>
        <p:txBody>
          <a:bodyPr/>
          <a:lstStyle>
            <a:lvl1pPr>
              <a:defRPr/>
            </a:lvl1pPr>
          </a:lstStyle>
          <a:p>
            <a:pPr>
              <a:defRPr/>
            </a:pPr>
            <a:fld id="{F291DB2E-7BC4-4C22-ACAE-0B8B3F0C5147}" type="slidenum">
              <a:rPr lang="en-US" altLang="en-US"/>
              <a:pPr>
                <a:defRPr/>
              </a:pPr>
              <a:t>‹#›</a:t>
            </a:fld>
            <a:endParaRPr lang="en-US" altLang="en-US"/>
          </a:p>
        </p:txBody>
      </p:sp>
    </p:spTree>
    <p:extLst>
      <p:ext uri="{BB962C8B-B14F-4D97-AF65-F5344CB8AC3E}">
        <p14:creationId xmlns:p14="http://schemas.microsoft.com/office/powerpoint/2010/main" val="328988648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85C950AD-734E-45C7-8042-5795FFAD6750}"/>
              </a:ext>
            </a:extLst>
          </p:cNvPr>
          <p:cNvSpPr>
            <a:spLocks noGrp="1" noChangeArrowheads="1"/>
          </p:cNvSpPr>
          <p:nvPr>
            <p:ph type="sldNum" sz="quarter" idx="10"/>
          </p:nvPr>
        </p:nvSpPr>
        <p:spPr>
          <a:ln/>
        </p:spPr>
        <p:txBody>
          <a:bodyPr/>
          <a:lstStyle>
            <a:lvl1pPr>
              <a:defRPr/>
            </a:lvl1pPr>
          </a:lstStyle>
          <a:p>
            <a:pPr>
              <a:defRPr/>
            </a:pPr>
            <a:fld id="{D7E5E31B-1343-4510-8DCD-65E7B6544692}" type="slidenum">
              <a:rPr lang="en-US" altLang="en-US"/>
              <a:pPr>
                <a:defRPr/>
              </a:pPr>
              <a:t>‹#›</a:t>
            </a:fld>
            <a:endParaRPr lang="en-US" altLang="en-US"/>
          </a:p>
        </p:txBody>
      </p:sp>
    </p:spTree>
    <p:extLst>
      <p:ext uri="{BB962C8B-B14F-4D97-AF65-F5344CB8AC3E}">
        <p14:creationId xmlns:p14="http://schemas.microsoft.com/office/powerpoint/2010/main" val="294199040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6250" y="88106"/>
            <a:ext cx="2019300" cy="4410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8350" y="88106"/>
            <a:ext cx="5905500" cy="4410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C7A7A2CD-B5B0-4CF6-8038-339B0E99E366}"/>
              </a:ext>
            </a:extLst>
          </p:cNvPr>
          <p:cNvSpPr>
            <a:spLocks noGrp="1" noChangeArrowheads="1"/>
          </p:cNvSpPr>
          <p:nvPr>
            <p:ph type="sldNum" sz="quarter" idx="10"/>
          </p:nvPr>
        </p:nvSpPr>
        <p:spPr>
          <a:ln/>
        </p:spPr>
        <p:txBody>
          <a:bodyPr/>
          <a:lstStyle>
            <a:lvl1pPr>
              <a:defRPr/>
            </a:lvl1pPr>
          </a:lstStyle>
          <a:p>
            <a:pPr>
              <a:defRPr/>
            </a:pPr>
            <a:fld id="{833574B0-C055-4E38-82A9-667A1DF1F8D0}" type="slidenum">
              <a:rPr lang="en-US" altLang="en-US"/>
              <a:pPr>
                <a:defRPr/>
              </a:pPr>
              <a:t>‹#›</a:t>
            </a:fld>
            <a:endParaRPr lang="en-US" altLang="en-US"/>
          </a:p>
        </p:txBody>
      </p:sp>
    </p:spTree>
    <p:extLst>
      <p:ext uri="{BB962C8B-B14F-4D97-AF65-F5344CB8AC3E}">
        <p14:creationId xmlns:p14="http://schemas.microsoft.com/office/powerpoint/2010/main" val="256385863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3">
            <a:extLst>
              <a:ext uri="{FF2B5EF4-FFF2-40B4-BE49-F238E27FC236}">
                <a16:creationId xmlns:a16="http://schemas.microsoft.com/office/drawing/2014/main" id="{A9796C49-4A73-449B-A170-DFFCD45313DF}"/>
              </a:ext>
            </a:extLst>
          </p:cNvPr>
          <p:cNvSpPr>
            <a:spLocks noGrp="1" noChangeArrowheads="1"/>
          </p:cNvSpPr>
          <p:nvPr>
            <p:ph type="sldNum" sz="quarter" idx="10"/>
          </p:nvPr>
        </p:nvSpPr>
        <p:spPr>
          <a:ln/>
        </p:spPr>
        <p:txBody>
          <a:bodyPr/>
          <a:lstStyle>
            <a:lvl1pPr>
              <a:defRPr/>
            </a:lvl1pPr>
          </a:lstStyle>
          <a:p>
            <a:pPr>
              <a:defRPr/>
            </a:pPr>
            <a:fld id="{300D9E99-A0D8-4F2F-B04A-331DF655FEAB}" type="slidenum">
              <a:rPr lang="en-US" altLang="en-US"/>
              <a:pPr>
                <a:defRPr/>
              </a:pPr>
              <a:t>‹#›</a:t>
            </a:fld>
            <a:endParaRPr lang="en-US" altLang="en-US"/>
          </a:p>
        </p:txBody>
      </p:sp>
    </p:spTree>
    <p:extLst>
      <p:ext uri="{BB962C8B-B14F-4D97-AF65-F5344CB8AC3E}">
        <p14:creationId xmlns:p14="http://schemas.microsoft.com/office/powerpoint/2010/main" val="112587501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A25BB261-D773-4836-B381-7A051175F570}"/>
              </a:ext>
            </a:extLst>
          </p:cNvPr>
          <p:cNvSpPr txBox="1">
            <a:spLocks noChangeArrowheads="1"/>
          </p:cNvSpPr>
          <p:nvPr/>
        </p:nvSpPr>
        <p:spPr bwMode="auto">
          <a:xfrm>
            <a:off x="3105581" y="4294585"/>
            <a:ext cx="2832827" cy="623248"/>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1200" b="1" dirty="0">
                <a:solidFill>
                  <a:srgbClr val="002060"/>
                </a:solidFill>
              </a:rPr>
              <a:t>Database System Concepts, 7</a:t>
            </a:r>
            <a:r>
              <a:rPr lang="en-US" altLang="en-US" sz="1200" b="1" baseline="30000" dirty="0">
                <a:solidFill>
                  <a:srgbClr val="002060"/>
                </a:solidFill>
              </a:rPr>
              <a:t>th</a:t>
            </a:r>
            <a:r>
              <a:rPr lang="en-US" altLang="en-US" sz="1200" b="1" dirty="0">
                <a:solidFill>
                  <a:srgbClr val="002060"/>
                </a:solidFill>
              </a:rPr>
              <a:t> Ed</a:t>
            </a:r>
            <a:r>
              <a:rPr lang="en-US" altLang="en-US" sz="1200" dirty="0">
                <a:solidFill>
                  <a:srgbClr val="002060"/>
                </a:solidFill>
              </a:rPr>
              <a:t>.</a:t>
            </a:r>
          </a:p>
          <a:p>
            <a:pPr algn="ctr">
              <a:spcBef>
                <a:spcPct val="50000"/>
              </a:spcBef>
              <a:defRPr/>
            </a:pPr>
            <a:r>
              <a:rPr lang="en-US" altLang="en-US" sz="900" b="1" dirty="0">
                <a:solidFill>
                  <a:srgbClr val="002060"/>
                </a:solidFill>
              </a:rPr>
              <a:t>©Silberschatz, Korth and Sudarshan</a:t>
            </a:r>
            <a:br>
              <a:rPr lang="en-US" altLang="en-US" sz="900" b="1" dirty="0">
                <a:solidFill>
                  <a:srgbClr val="002060"/>
                </a:solidFill>
              </a:rPr>
            </a:br>
            <a:r>
              <a:rPr lang="en-US" altLang="en-US" sz="900" b="1" dirty="0">
                <a:solidFill>
                  <a:srgbClr val="002060"/>
                </a:solidFill>
              </a:rPr>
              <a:t>See </a:t>
            </a:r>
            <a:r>
              <a:rPr lang="en-US" altLang="en-US" sz="900" b="1" dirty="0">
                <a:solidFill>
                  <a:srgbClr val="002060"/>
                </a:solidFill>
                <a:hlinkClick r:id="rId2"/>
              </a:rPr>
              <a:t>www.db-book.com</a:t>
            </a:r>
            <a:r>
              <a:rPr lang="en-US" altLang="en-US" sz="900" b="1" dirty="0">
                <a:solidFill>
                  <a:srgbClr val="002060"/>
                </a:solidFill>
              </a:rPr>
              <a:t> for conditions on re-use </a:t>
            </a:r>
          </a:p>
        </p:txBody>
      </p:sp>
      <p:sp>
        <p:nvSpPr>
          <p:cNvPr id="513026" name="Rectangle 2"/>
          <p:cNvSpPr>
            <a:spLocks noGrp="1" noChangeArrowheads="1"/>
          </p:cNvSpPr>
          <p:nvPr>
            <p:ph type="ctrTitle"/>
          </p:nvPr>
        </p:nvSpPr>
        <p:spPr>
          <a:xfrm>
            <a:off x="685800" y="1714500"/>
            <a:ext cx="7772400" cy="857250"/>
          </a:xfrm>
        </p:spPr>
        <p:txBody>
          <a:bodyPr/>
          <a:lstStyle>
            <a:lvl1pPr>
              <a:defRPr>
                <a:solidFill>
                  <a:srgbClr val="002060"/>
                </a:solidFill>
              </a:defRPr>
            </a:lvl1pPr>
          </a:lstStyle>
          <a:p>
            <a:r>
              <a:rPr lang="en-US" dirty="0"/>
              <a:t>Click to edit Master title style</a:t>
            </a:r>
          </a:p>
        </p:txBody>
      </p:sp>
      <p:sp>
        <p:nvSpPr>
          <p:cNvPr id="8" name="Rectangle 5">
            <a:extLst>
              <a:ext uri="{FF2B5EF4-FFF2-40B4-BE49-F238E27FC236}">
                <a16:creationId xmlns:a16="http://schemas.microsoft.com/office/drawing/2014/main" id="{B4760F52-45E1-4E1D-A744-2F2290DE90CC}"/>
              </a:ext>
            </a:extLst>
          </p:cNvPr>
          <p:cNvSpPr>
            <a:spLocks noGrp="1" noChangeArrowheads="1"/>
          </p:cNvSpPr>
          <p:nvPr>
            <p:ph type="sldNum" sz="quarter" idx="11"/>
          </p:nvPr>
        </p:nvSpPr>
        <p:spPr>
          <a:xfrm>
            <a:off x="6596063" y="4663679"/>
            <a:ext cx="1905000" cy="342900"/>
          </a:xfrm>
        </p:spPr>
        <p:txBody>
          <a:bodyPr/>
          <a:lstStyle>
            <a:lvl1pPr>
              <a:defRPr>
                <a:solidFill>
                  <a:srgbClr val="578963"/>
                </a:solidFill>
              </a:defRPr>
            </a:lvl1pPr>
          </a:lstStyle>
          <a:p>
            <a:pPr>
              <a:defRPr/>
            </a:pPr>
            <a:fld id="{3B69BB99-A72A-4470-971F-83530C443C91}" type="slidenum">
              <a:rPr lang="en-US" altLang="en-US"/>
              <a:pPr>
                <a:defRPr/>
              </a:pPr>
              <a:t>‹#›</a:t>
            </a:fld>
            <a:endParaRPr lang="en-US" altLang="en-US"/>
          </a:p>
        </p:txBody>
      </p:sp>
      <p:pic>
        <p:nvPicPr>
          <p:cNvPr id="9" name="Picture 8" descr="Cover-6Ed"/>
          <p:cNvPicPr>
            <a:picLocks noChangeAspect="1" noChangeArrowheads="1"/>
          </p:cNvPicPr>
          <p:nvPr userDrawn="1"/>
        </p:nvPicPr>
        <p:blipFill>
          <a:blip r:embed="rId3"/>
          <a:stretch>
            <a:fillRect/>
          </a:stretch>
        </p:blipFill>
        <p:spPr bwMode="auto">
          <a:xfrm>
            <a:off x="13859" y="0"/>
            <a:ext cx="1331269" cy="127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12204648"/>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8595791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3">
            <a:extLst>
              <a:ext uri="{FF2B5EF4-FFF2-40B4-BE49-F238E27FC236}">
                <a16:creationId xmlns:a16="http://schemas.microsoft.com/office/drawing/2014/main" id="{336F2EBE-FF5F-4F9D-A3C2-A59A92D7809D}"/>
              </a:ext>
            </a:extLst>
          </p:cNvPr>
          <p:cNvSpPr>
            <a:spLocks noGrp="1" noChangeArrowheads="1"/>
          </p:cNvSpPr>
          <p:nvPr>
            <p:ph type="sldNum" sz="quarter" idx="10"/>
          </p:nvPr>
        </p:nvSpPr>
        <p:spPr>
          <a:ln/>
        </p:spPr>
        <p:txBody>
          <a:bodyPr/>
          <a:lstStyle>
            <a:lvl1pPr>
              <a:defRPr/>
            </a:lvl1pPr>
          </a:lstStyle>
          <a:p>
            <a:pPr>
              <a:defRPr/>
            </a:pPr>
            <a:fld id="{547F3CAF-32BF-49A6-93F1-59C9E4B7C957}" type="slidenum">
              <a:rPr lang="en-US" altLang="en-US"/>
              <a:pPr>
                <a:defRPr/>
              </a:pPr>
              <a:t>‹#›</a:t>
            </a:fld>
            <a:endParaRPr lang="en-US" altLang="en-US"/>
          </a:p>
        </p:txBody>
      </p:sp>
    </p:spTree>
    <p:extLst>
      <p:ext uri="{BB962C8B-B14F-4D97-AF65-F5344CB8AC3E}">
        <p14:creationId xmlns:p14="http://schemas.microsoft.com/office/powerpoint/2010/main" val="3491286622"/>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4389" y="820342"/>
            <a:ext cx="3754437"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1225" y="820342"/>
            <a:ext cx="3754438"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A6D4A7F0-1138-4608-80AA-D0A6F5D41187}"/>
              </a:ext>
            </a:extLst>
          </p:cNvPr>
          <p:cNvSpPr>
            <a:spLocks noGrp="1" noChangeArrowheads="1"/>
          </p:cNvSpPr>
          <p:nvPr>
            <p:ph type="sldNum" sz="quarter" idx="10"/>
          </p:nvPr>
        </p:nvSpPr>
        <p:spPr>
          <a:ln/>
        </p:spPr>
        <p:txBody>
          <a:bodyPr/>
          <a:lstStyle>
            <a:lvl1pPr>
              <a:defRPr/>
            </a:lvl1pPr>
          </a:lstStyle>
          <a:p>
            <a:pPr>
              <a:defRPr/>
            </a:pPr>
            <a:fld id="{00852D5F-D37B-4E9D-98AD-511A1ABBD6A9}" type="slidenum">
              <a:rPr lang="en-US" altLang="en-US"/>
              <a:pPr>
                <a:defRPr/>
              </a:pPr>
              <a:t>‹#›</a:t>
            </a:fld>
            <a:endParaRPr lang="en-US" altLang="en-US"/>
          </a:p>
        </p:txBody>
      </p:sp>
    </p:spTree>
    <p:extLst>
      <p:ext uri="{BB962C8B-B14F-4D97-AF65-F5344CB8AC3E}">
        <p14:creationId xmlns:p14="http://schemas.microsoft.com/office/powerpoint/2010/main" val="2073493131"/>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a:extLst>
              <a:ext uri="{FF2B5EF4-FFF2-40B4-BE49-F238E27FC236}">
                <a16:creationId xmlns:a16="http://schemas.microsoft.com/office/drawing/2014/main" id="{56DFCFB3-6710-4DD2-8404-7E55A930F352}"/>
              </a:ext>
            </a:extLst>
          </p:cNvPr>
          <p:cNvSpPr>
            <a:spLocks noGrp="1" noChangeArrowheads="1"/>
          </p:cNvSpPr>
          <p:nvPr>
            <p:ph type="sldNum" sz="quarter" idx="10"/>
          </p:nvPr>
        </p:nvSpPr>
        <p:spPr>
          <a:ln/>
        </p:spPr>
        <p:txBody>
          <a:bodyPr/>
          <a:lstStyle>
            <a:lvl1pPr>
              <a:defRPr/>
            </a:lvl1pPr>
          </a:lstStyle>
          <a:p>
            <a:pPr>
              <a:defRPr/>
            </a:pPr>
            <a:fld id="{C0191CCC-CC48-429B-87C9-7123B48E52D4}" type="slidenum">
              <a:rPr lang="en-US" altLang="en-US"/>
              <a:pPr>
                <a:defRPr/>
              </a:pPr>
              <a:t>‹#›</a:t>
            </a:fld>
            <a:endParaRPr lang="en-US" altLang="en-US"/>
          </a:p>
        </p:txBody>
      </p:sp>
    </p:spTree>
    <p:extLst>
      <p:ext uri="{BB962C8B-B14F-4D97-AF65-F5344CB8AC3E}">
        <p14:creationId xmlns:p14="http://schemas.microsoft.com/office/powerpoint/2010/main" val="166562356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BB431453-8F56-47C4-89BA-3EDF3CD092BA}"/>
              </a:ext>
            </a:extLst>
          </p:cNvPr>
          <p:cNvSpPr>
            <a:spLocks noGrp="1" noChangeArrowheads="1"/>
          </p:cNvSpPr>
          <p:nvPr>
            <p:ph type="sldNum" sz="quarter" idx="10"/>
          </p:nvPr>
        </p:nvSpPr>
        <p:spPr>
          <a:ln/>
        </p:spPr>
        <p:txBody>
          <a:bodyPr/>
          <a:lstStyle>
            <a:lvl1pPr>
              <a:defRPr/>
            </a:lvl1pPr>
          </a:lstStyle>
          <a:p>
            <a:pPr>
              <a:defRPr/>
            </a:pPr>
            <a:fld id="{5E9D92F0-DB25-4E6B-A10D-A7937AC7A365}" type="slidenum">
              <a:rPr lang="en-US" altLang="en-US"/>
              <a:pPr>
                <a:defRPr/>
              </a:pPr>
              <a:t>‹#›</a:t>
            </a:fld>
            <a:endParaRPr lang="en-US" altLang="en-US"/>
          </a:p>
        </p:txBody>
      </p:sp>
    </p:spTree>
    <p:extLst>
      <p:ext uri="{BB962C8B-B14F-4D97-AF65-F5344CB8AC3E}">
        <p14:creationId xmlns:p14="http://schemas.microsoft.com/office/powerpoint/2010/main" val="13449372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a:prstGeom prst="rect">
            <a:avLst/>
          </a:prstGeo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4767263"/>
            <a:ext cx="2133600" cy="274637"/>
          </a:xfrm>
          <a:prstGeom prst="rect">
            <a:avLst/>
          </a:prstGeom>
        </p:spPr>
        <p:txBody>
          <a:bodyPr/>
          <a:lstStyle>
            <a:lvl1pPr>
              <a:defRPr/>
            </a:lvl1pPr>
          </a:lstStyle>
          <a:p>
            <a:fld id="{80CC6A0C-5777-6141-8161-40A51E54DA25}" type="datetimeFigureOut">
              <a:rPr lang="en-US" altLang="en-US"/>
              <a:pPr/>
              <a:t>1/19/24</a:t>
            </a:fld>
            <a:endParaRPr lang="en-US" altLang="en-US"/>
          </a:p>
        </p:txBody>
      </p:sp>
      <p:sp>
        <p:nvSpPr>
          <p:cNvPr id="6" name="Footer Placeholder 5"/>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7" name="Slide Number Placeholder 6"/>
          <p:cNvSpPr>
            <a:spLocks noGrp="1"/>
          </p:cNvSpPr>
          <p:nvPr>
            <p:ph type="sldNum" sz="quarter" idx="12"/>
          </p:nvPr>
        </p:nvSpPr>
        <p:spPr>
          <a:xfrm>
            <a:off x="6553200" y="4767263"/>
            <a:ext cx="2133600" cy="274637"/>
          </a:xfrm>
          <a:prstGeom prst="rect">
            <a:avLst/>
          </a:prstGeom>
        </p:spPr>
        <p:txBody>
          <a:bodyPr/>
          <a:lstStyle>
            <a:lvl1pPr>
              <a:defRPr/>
            </a:lvl1pPr>
          </a:lstStyle>
          <a:p>
            <a:fld id="{BB1B0572-E7E6-434E-BFB5-5CD3555E83A4}" type="slidenum">
              <a:rPr lang="en-US" altLang="en-US"/>
              <a:pPr/>
              <a:t>‹#›</a:t>
            </a:fld>
            <a:endParaRPr lang="en-US" altLang="en-US">
              <a:solidFill>
                <a:srgbClr val="88A44D"/>
              </a:solidFill>
            </a:endParaRPr>
          </a:p>
        </p:txBody>
      </p:sp>
    </p:spTree>
    <p:extLst>
      <p:ext uri="{BB962C8B-B14F-4D97-AF65-F5344CB8AC3E}">
        <p14:creationId xmlns:p14="http://schemas.microsoft.com/office/powerpoint/2010/main" val="878251947"/>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4BE8099E-18A5-481A-9697-216087BE0676}"/>
              </a:ext>
            </a:extLst>
          </p:cNvPr>
          <p:cNvSpPr>
            <a:spLocks noGrp="1" noChangeArrowheads="1"/>
          </p:cNvSpPr>
          <p:nvPr>
            <p:ph type="sldNum" sz="quarter" idx="10"/>
          </p:nvPr>
        </p:nvSpPr>
        <p:spPr>
          <a:ln/>
        </p:spPr>
        <p:txBody>
          <a:bodyPr/>
          <a:lstStyle>
            <a:lvl1pPr>
              <a:defRPr/>
            </a:lvl1pPr>
          </a:lstStyle>
          <a:p>
            <a:pPr>
              <a:defRPr/>
            </a:pPr>
            <a:fld id="{0E555C8E-F740-4D28-8DA3-D7B8E0F6F578}" type="slidenum">
              <a:rPr lang="en-US" altLang="en-US"/>
              <a:pPr>
                <a:defRPr/>
              </a:pPr>
              <a:t>‹#›</a:t>
            </a:fld>
            <a:endParaRPr lang="en-US" altLang="en-US"/>
          </a:p>
        </p:txBody>
      </p:sp>
    </p:spTree>
    <p:extLst>
      <p:ext uri="{BB962C8B-B14F-4D97-AF65-F5344CB8AC3E}">
        <p14:creationId xmlns:p14="http://schemas.microsoft.com/office/powerpoint/2010/main" val="1632098501"/>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1275"/>
            </a:lvl1pPr>
            <a:lvl2pPr>
              <a:defRPr sz="1275"/>
            </a:lvl2pPr>
            <a:lvl3pPr>
              <a:defRPr sz="1275"/>
            </a:lvl3pPr>
            <a:lvl4pPr>
              <a:defRPr sz="1275"/>
            </a:lvl4pPr>
            <a:lvl5pPr>
              <a:defRPr sz="127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7E2C57D-1205-411A-BA90-DF60A810F6DB}"/>
              </a:ext>
            </a:extLst>
          </p:cNvPr>
          <p:cNvSpPr>
            <a:spLocks noGrp="1" noChangeArrowheads="1"/>
          </p:cNvSpPr>
          <p:nvPr>
            <p:ph type="sldNum" sz="quarter" idx="10"/>
          </p:nvPr>
        </p:nvSpPr>
        <p:spPr>
          <a:ln/>
        </p:spPr>
        <p:txBody>
          <a:bodyPr/>
          <a:lstStyle>
            <a:lvl1pPr>
              <a:defRPr/>
            </a:lvl1pPr>
          </a:lstStyle>
          <a:p>
            <a:pPr>
              <a:defRPr/>
            </a:pPr>
            <a:fld id="{2BBBE5B0-1186-4DAB-9E97-511F15F5C63C}" type="slidenum">
              <a:rPr lang="en-US" altLang="en-US"/>
              <a:pPr>
                <a:defRPr/>
              </a:pPr>
              <a:t>‹#›</a:t>
            </a:fld>
            <a:endParaRPr lang="en-US" altLang="en-US"/>
          </a:p>
        </p:txBody>
      </p:sp>
    </p:spTree>
    <p:extLst>
      <p:ext uri="{BB962C8B-B14F-4D97-AF65-F5344CB8AC3E}">
        <p14:creationId xmlns:p14="http://schemas.microsoft.com/office/powerpoint/2010/main" val="140009208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9EB6957-06EE-46F8-A450-3DB417A1F8A6}"/>
              </a:ext>
            </a:extLst>
          </p:cNvPr>
          <p:cNvSpPr>
            <a:spLocks noGrp="1" noChangeArrowheads="1"/>
          </p:cNvSpPr>
          <p:nvPr>
            <p:ph type="sldNum" sz="quarter" idx="10"/>
          </p:nvPr>
        </p:nvSpPr>
        <p:spPr>
          <a:ln/>
        </p:spPr>
        <p:txBody>
          <a:bodyPr/>
          <a:lstStyle>
            <a:lvl1pPr>
              <a:defRPr/>
            </a:lvl1pPr>
          </a:lstStyle>
          <a:p>
            <a:pPr>
              <a:defRPr/>
            </a:pPr>
            <a:fld id="{F291DB2E-7BC4-4C22-ACAE-0B8B3F0C5147}" type="slidenum">
              <a:rPr lang="en-US" altLang="en-US"/>
              <a:pPr>
                <a:defRPr/>
              </a:pPr>
              <a:t>‹#›</a:t>
            </a:fld>
            <a:endParaRPr lang="en-US" altLang="en-US"/>
          </a:p>
        </p:txBody>
      </p:sp>
    </p:spTree>
    <p:extLst>
      <p:ext uri="{BB962C8B-B14F-4D97-AF65-F5344CB8AC3E}">
        <p14:creationId xmlns:p14="http://schemas.microsoft.com/office/powerpoint/2010/main" val="2740291320"/>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85C950AD-734E-45C7-8042-5795FFAD6750}"/>
              </a:ext>
            </a:extLst>
          </p:cNvPr>
          <p:cNvSpPr>
            <a:spLocks noGrp="1" noChangeArrowheads="1"/>
          </p:cNvSpPr>
          <p:nvPr>
            <p:ph type="sldNum" sz="quarter" idx="10"/>
          </p:nvPr>
        </p:nvSpPr>
        <p:spPr>
          <a:ln/>
        </p:spPr>
        <p:txBody>
          <a:bodyPr/>
          <a:lstStyle>
            <a:lvl1pPr>
              <a:defRPr/>
            </a:lvl1pPr>
          </a:lstStyle>
          <a:p>
            <a:pPr>
              <a:defRPr/>
            </a:pPr>
            <a:fld id="{D7E5E31B-1343-4510-8DCD-65E7B6544692}" type="slidenum">
              <a:rPr lang="en-US" altLang="en-US"/>
              <a:pPr>
                <a:defRPr/>
              </a:pPr>
              <a:t>‹#›</a:t>
            </a:fld>
            <a:endParaRPr lang="en-US" altLang="en-US"/>
          </a:p>
        </p:txBody>
      </p:sp>
    </p:spTree>
    <p:extLst>
      <p:ext uri="{BB962C8B-B14F-4D97-AF65-F5344CB8AC3E}">
        <p14:creationId xmlns:p14="http://schemas.microsoft.com/office/powerpoint/2010/main" val="22162986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6250" y="88106"/>
            <a:ext cx="2019300" cy="4410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8350" y="88106"/>
            <a:ext cx="5905500" cy="4410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C7A7A2CD-B5B0-4CF6-8038-339B0E99E366}"/>
              </a:ext>
            </a:extLst>
          </p:cNvPr>
          <p:cNvSpPr>
            <a:spLocks noGrp="1" noChangeArrowheads="1"/>
          </p:cNvSpPr>
          <p:nvPr>
            <p:ph type="sldNum" sz="quarter" idx="10"/>
          </p:nvPr>
        </p:nvSpPr>
        <p:spPr>
          <a:ln/>
        </p:spPr>
        <p:txBody>
          <a:bodyPr/>
          <a:lstStyle>
            <a:lvl1pPr>
              <a:defRPr/>
            </a:lvl1pPr>
          </a:lstStyle>
          <a:p>
            <a:pPr>
              <a:defRPr/>
            </a:pPr>
            <a:fld id="{833574B0-C055-4E38-82A9-667A1DF1F8D0}" type="slidenum">
              <a:rPr lang="en-US" altLang="en-US"/>
              <a:pPr>
                <a:defRPr/>
              </a:pPr>
              <a:t>‹#›</a:t>
            </a:fld>
            <a:endParaRPr lang="en-US" altLang="en-US"/>
          </a:p>
        </p:txBody>
      </p:sp>
    </p:spTree>
    <p:extLst>
      <p:ext uri="{BB962C8B-B14F-4D97-AF65-F5344CB8AC3E}">
        <p14:creationId xmlns:p14="http://schemas.microsoft.com/office/powerpoint/2010/main" val="1618893432"/>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3">
            <a:extLst>
              <a:ext uri="{FF2B5EF4-FFF2-40B4-BE49-F238E27FC236}">
                <a16:creationId xmlns:a16="http://schemas.microsoft.com/office/drawing/2014/main" id="{A9796C49-4A73-449B-A170-DFFCD45313DF}"/>
              </a:ext>
            </a:extLst>
          </p:cNvPr>
          <p:cNvSpPr>
            <a:spLocks noGrp="1" noChangeArrowheads="1"/>
          </p:cNvSpPr>
          <p:nvPr>
            <p:ph type="sldNum" sz="quarter" idx="10"/>
          </p:nvPr>
        </p:nvSpPr>
        <p:spPr>
          <a:ln/>
        </p:spPr>
        <p:txBody>
          <a:bodyPr/>
          <a:lstStyle>
            <a:lvl1pPr>
              <a:defRPr/>
            </a:lvl1pPr>
          </a:lstStyle>
          <a:p>
            <a:pPr>
              <a:defRPr/>
            </a:pPr>
            <a:fld id="{300D9E99-A0D8-4F2F-B04A-331DF655FEAB}" type="slidenum">
              <a:rPr lang="en-US" altLang="en-US"/>
              <a:pPr>
                <a:defRPr/>
              </a:pPr>
              <a:t>‹#›</a:t>
            </a:fld>
            <a:endParaRPr lang="en-US" altLang="en-US"/>
          </a:p>
        </p:txBody>
      </p:sp>
    </p:spTree>
    <p:extLst>
      <p:ext uri="{BB962C8B-B14F-4D97-AF65-F5344CB8AC3E}">
        <p14:creationId xmlns:p14="http://schemas.microsoft.com/office/powerpoint/2010/main" val="3927665321"/>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A25BB261-D773-4836-B381-7A051175F570}"/>
              </a:ext>
            </a:extLst>
          </p:cNvPr>
          <p:cNvSpPr txBox="1">
            <a:spLocks noChangeArrowheads="1"/>
          </p:cNvSpPr>
          <p:nvPr/>
        </p:nvSpPr>
        <p:spPr bwMode="auto">
          <a:xfrm>
            <a:off x="3105581" y="4294585"/>
            <a:ext cx="2832827" cy="623248"/>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1200" b="1" dirty="0">
                <a:solidFill>
                  <a:srgbClr val="002060"/>
                </a:solidFill>
              </a:rPr>
              <a:t>Database System Concepts, 7</a:t>
            </a:r>
            <a:r>
              <a:rPr lang="en-US" altLang="en-US" sz="1200" b="1" baseline="30000" dirty="0">
                <a:solidFill>
                  <a:srgbClr val="002060"/>
                </a:solidFill>
              </a:rPr>
              <a:t>th</a:t>
            </a:r>
            <a:r>
              <a:rPr lang="en-US" altLang="en-US" sz="1200" b="1" dirty="0">
                <a:solidFill>
                  <a:srgbClr val="002060"/>
                </a:solidFill>
              </a:rPr>
              <a:t> Ed</a:t>
            </a:r>
            <a:r>
              <a:rPr lang="en-US" altLang="en-US" sz="1200" dirty="0">
                <a:solidFill>
                  <a:srgbClr val="002060"/>
                </a:solidFill>
              </a:rPr>
              <a:t>.</a:t>
            </a:r>
          </a:p>
          <a:p>
            <a:pPr algn="ctr">
              <a:spcBef>
                <a:spcPct val="50000"/>
              </a:spcBef>
              <a:defRPr/>
            </a:pPr>
            <a:r>
              <a:rPr lang="en-US" altLang="en-US" sz="900" b="1" dirty="0">
                <a:solidFill>
                  <a:srgbClr val="002060"/>
                </a:solidFill>
              </a:rPr>
              <a:t>©Silberschatz, Korth and Sudarshan</a:t>
            </a:r>
            <a:br>
              <a:rPr lang="en-US" altLang="en-US" sz="900" b="1" dirty="0">
                <a:solidFill>
                  <a:srgbClr val="002060"/>
                </a:solidFill>
              </a:rPr>
            </a:br>
            <a:r>
              <a:rPr lang="en-US" altLang="en-US" sz="900" b="1" dirty="0">
                <a:solidFill>
                  <a:srgbClr val="002060"/>
                </a:solidFill>
              </a:rPr>
              <a:t>See </a:t>
            </a:r>
            <a:r>
              <a:rPr lang="en-US" altLang="en-US" sz="900" b="1" dirty="0">
                <a:solidFill>
                  <a:srgbClr val="002060"/>
                </a:solidFill>
                <a:hlinkClick r:id="rId2"/>
              </a:rPr>
              <a:t>www.db-book.com</a:t>
            </a:r>
            <a:r>
              <a:rPr lang="en-US" altLang="en-US" sz="900" b="1" dirty="0">
                <a:solidFill>
                  <a:srgbClr val="002060"/>
                </a:solidFill>
              </a:rPr>
              <a:t> for conditions on re-use </a:t>
            </a:r>
          </a:p>
        </p:txBody>
      </p:sp>
      <p:sp>
        <p:nvSpPr>
          <p:cNvPr id="513026" name="Rectangle 2"/>
          <p:cNvSpPr>
            <a:spLocks noGrp="1" noChangeArrowheads="1"/>
          </p:cNvSpPr>
          <p:nvPr>
            <p:ph type="ctrTitle"/>
          </p:nvPr>
        </p:nvSpPr>
        <p:spPr>
          <a:xfrm>
            <a:off x="685800" y="1714500"/>
            <a:ext cx="7772400" cy="857250"/>
          </a:xfrm>
        </p:spPr>
        <p:txBody>
          <a:bodyPr/>
          <a:lstStyle>
            <a:lvl1pPr>
              <a:defRPr>
                <a:solidFill>
                  <a:srgbClr val="002060"/>
                </a:solidFill>
              </a:defRPr>
            </a:lvl1pPr>
          </a:lstStyle>
          <a:p>
            <a:r>
              <a:rPr lang="en-US" dirty="0"/>
              <a:t>Click to edit Master title style</a:t>
            </a:r>
          </a:p>
        </p:txBody>
      </p:sp>
      <p:sp>
        <p:nvSpPr>
          <p:cNvPr id="8" name="Rectangle 5">
            <a:extLst>
              <a:ext uri="{FF2B5EF4-FFF2-40B4-BE49-F238E27FC236}">
                <a16:creationId xmlns:a16="http://schemas.microsoft.com/office/drawing/2014/main" id="{B4760F52-45E1-4E1D-A744-2F2290DE90CC}"/>
              </a:ext>
            </a:extLst>
          </p:cNvPr>
          <p:cNvSpPr>
            <a:spLocks noGrp="1" noChangeArrowheads="1"/>
          </p:cNvSpPr>
          <p:nvPr>
            <p:ph type="sldNum" sz="quarter" idx="11"/>
          </p:nvPr>
        </p:nvSpPr>
        <p:spPr>
          <a:xfrm>
            <a:off x="6596063" y="4663679"/>
            <a:ext cx="1905000" cy="342900"/>
          </a:xfrm>
        </p:spPr>
        <p:txBody>
          <a:bodyPr/>
          <a:lstStyle>
            <a:lvl1pPr>
              <a:defRPr>
                <a:solidFill>
                  <a:srgbClr val="578963"/>
                </a:solidFill>
              </a:defRPr>
            </a:lvl1pPr>
          </a:lstStyle>
          <a:p>
            <a:pPr>
              <a:defRPr/>
            </a:pPr>
            <a:fld id="{3B69BB99-A72A-4470-971F-83530C443C91}" type="slidenum">
              <a:rPr lang="en-US" altLang="en-US"/>
              <a:pPr>
                <a:defRPr/>
              </a:pPr>
              <a:t>‹#›</a:t>
            </a:fld>
            <a:endParaRPr lang="en-US" altLang="en-US"/>
          </a:p>
        </p:txBody>
      </p:sp>
      <p:pic>
        <p:nvPicPr>
          <p:cNvPr id="9" name="Picture 8" descr="Cover-6Ed"/>
          <p:cNvPicPr>
            <a:picLocks noChangeAspect="1" noChangeArrowheads="1"/>
          </p:cNvPicPr>
          <p:nvPr userDrawn="1"/>
        </p:nvPicPr>
        <p:blipFill>
          <a:blip r:embed="rId3"/>
          <a:stretch>
            <a:fillRect/>
          </a:stretch>
        </p:blipFill>
        <p:spPr bwMode="auto">
          <a:xfrm>
            <a:off x="13859" y="0"/>
            <a:ext cx="1331269" cy="127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22363292"/>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768351" y="820342"/>
            <a:ext cx="7707313" cy="3677840"/>
          </a:xfrm>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355731098"/>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3">
            <a:extLst>
              <a:ext uri="{FF2B5EF4-FFF2-40B4-BE49-F238E27FC236}">
                <a16:creationId xmlns:a16="http://schemas.microsoft.com/office/drawing/2014/main" id="{336F2EBE-FF5F-4F9D-A3C2-A59A92D7809D}"/>
              </a:ext>
            </a:extLst>
          </p:cNvPr>
          <p:cNvSpPr>
            <a:spLocks noGrp="1" noChangeArrowheads="1"/>
          </p:cNvSpPr>
          <p:nvPr>
            <p:ph type="sldNum" sz="quarter" idx="10"/>
          </p:nvPr>
        </p:nvSpPr>
        <p:spPr>
          <a:ln/>
        </p:spPr>
        <p:txBody>
          <a:bodyPr/>
          <a:lstStyle>
            <a:lvl1pPr>
              <a:defRPr/>
            </a:lvl1pPr>
          </a:lstStyle>
          <a:p>
            <a:pPr>
              <a:defRPr/>
            </a:pPr>
            <a:fld id="{547F3CAF-32BF-49A6-93F1-59C9E4B7C957}" type="slidenum">
              <a:rPr lang="en-US" altLang="en-US"/>
              <a:pPr>
                <a:defRPr/>
              </a:pPr>
              <a:t>‹#›</a:t>
            </a:fld>
            <a:endParaRPr lang="en-US" altLang="en-US"/>
          </a:p>
        </p:txBody>
      </p:sp>
    </p:spTree>
    <p:extLst>
      <p:ext uri="{BB962C8B-B14F-4D97-AF65-F5344CB8AC3E}">
        <p14:creationId xmlns:p14="http://schemas.microsoft.com/office/powerpoint/2010/main" val="811254010"/>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4389" y="820342"/>
            <a:ext cx="3754437"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1225" y="820342"/>
            <a:ext cx="3754438"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A6D4A7F0-1138-4608-80AA-D0A6F5D41187}"/>
              </a:ext>
            </a:extLst>
          </p:cNvPr>
          <p:cNvSpPr>
            <a:spLocks noGrp="1" noChangeArrowheads="1"/>
          </p:cNvSpPr>
          <p:nvPr>
            <p:ph type="sldNum" sz="quarter" idx="10"/>
          </p:nvPr>
        </p:nvSpPr>
        <p:spPr>
          <a:ln/>
        </p:spPr>
        <p:txBody>
          <a:bodyPr/>
          <a:lstStyle>
            <a:lvl1pPr>
              <a:defRPr/>
            </a:lvl1pPr>
          </a:lstStyle>
          <a:p>
            <a:pPr>
              <a:defRPr/>
            </a:pPr>
            <a:fld id="{00852D5F-D37B-4E9D-98AD-511A1ABBD6A9}" type="slidenum">
              <a:rPr lang="en-US" altLang="en-US"/>
              <a:pPr>
                <a:defRPr/>
              </a:pPr>
              <a:t>‹#›</a:t>
            </a:fld>
            <a:endParaRPr lang="en-US" altLang="en-US"/>
          </a:p>
        </p:txBody>
      </p:sp>
    </p:spTree>
    <p:extLst>
      <p:ext uri="{BB962C8B-B14F-4D97-AF65-F5344CB8AC3E}">
        <p14:creationId xmlns:p14="http://schemas.microsoft.com/office/powerpoint/2010/main" val="32757878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a:prstGeom prst="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a:prstGeom prst="rect">
            <a:avLst/>
          </a:prstGeo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4025503"/>
            <a:ext cx="5486400" cy="60364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01FA5FD1-732F-9047-B0F4-603D0EAC5CB0}" type="datetimeFigureOut">
              <a:rPr lang="en-US" altLang="en-US"/>
              <a:pPr/>
              <a:t>1/19/24</a:t>
            </a:fld>
            <a:endParaRPr lang="en-US" altLang="en-US"/>
          </a:p>
        </p:txBody>
      </p:sp>
      <p:sp>
        <p:nvSpPr>
          <p:cNvPr id="6"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7"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3DBB9D51-EA15-824B-AFBA-C5CFF763538D}" type="slidenum">
              <a:rPr lang="en-US" altLang="en-US"/>
              <a:pPr/>
              <a:t>‹#›</a:t>
            </a:fld>
            <a:endParaRPr lang="en-US" altLang="en-US"/>
          </a:p>
        </p:txBody>
      </p:sp>
    </p:spTree>
    <p:extLst>
      <p:ext uri="{BB962C8B-B14F-4D97-AF65-F5344CB8AC3E}">
        <p14:creationId xmlns:p14="http://schemas.microsoft.com/office/powerpoint/2010/main" val="11087036"/>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a:extLst>
              <a:ext uri="{FF2B5EF4-FFF2-40B4-BE49-F238E27FC236}">
                <a16:creationId xmlns:a16="http://schemas.microsoft.com/office/drawing/2014/main" id="{56DFCFB3-6710-4DD2-8404-7E55A930F352}"/>
              </a:ext>
            </a:extLst>
          </p:cNvPr>
          <p:cNvSpPr>
            <a:spLocks noGrp="1" noChangeArrowheads="1"/>
          </p:cNvSpPr>
          <p:nvPr>
            <p:ph type="sldNum" sz="quarter" idx="10"/>
          </p:nvPr>
        </p:nvSpPr>
        <p:spPr>
          <a:ln/>
        </p:spPr>
        <p:txBody>
          <a:bodyPr/>
          <a:lstStyle>
            <a:lvl1pPr>
              <a:defRPr/>
            </a:lvl1pPr>
          </a:lstStyle>
          <a:p>
            <a:pPr>
              <a:defRPr/>
            </a:pPr>
            <a:fld id="{C0191CCC-CC48-429B-87C9-7123B48E52D4}" type="slidenum">
              <a:rPr lang="en-US" altLang="en-US"/>
              <a:pPr>
                <a:defRPr/>
              </a:pPr>
              <a:t>‹#›</a:t>
            </a:fld>
            <a:endParaRPr lang="en-US" altLang="en-US"/>
          </a:p>
        </p:txBody>
      </p:sp>
    </p:spTree>
    <p:extLst>
      <p:ext uri="{BB962C8B-B14F-4D97-AF65-F5344CB8AC3E}">
        <p14:creationId xmlns:p14="http://schemas.microsoft.com/office/powerpoint/2010/main" val="2448144083"/>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BB431453-8F56-47C4-89BA-3EDF3CD092BA}"/>
              </a:ext>
            </a:extLst>
          </p:cNvPr>
          <p:cNvSpPr>
            <a:spLocks noGrp="1" noChangeArrowheads="1"/>
          </p:cNvSpPr>
          <p:nvPr>
            <p:ph type="sldNum" sz="quarter" idx="10"/>
          </p:nvPr>
        </p:nvSpPr>
        <p:spPr>
          <a:ln/>
        </p:spPr>
        <p:txBody>
          <a:bodyPr/>
          <a:lstStyle>
            <a:lvl1pPr>
              <a:defRPr/>
            </a:lvl1pPr>
          </a:lstStyle>
          <a:p>
            <a:pPr>
              <a:defRPr/>
            </a:pPr>
            <a:fld id="{5E9D92F0-DB25-4E6B-A10D-A7937AC7A365}" type="slidenum">
              <a:rPr lang="en-US" altLang="en-US"/>
              <a:pPr>
                <a:defRPr/>
              </a:pPr>
              <a:t>‹#›</a:t>
            </a:fld>
            <a:endParaRPr lang="en-US" altLang="en-US"/>
          </a:p>
        </p:txBody>
      </p:sp>
    </p:spTree>
    <p:extLst>
      <p:ext uri="{BB962C8B-B14F-4D97-AF65-F5344CB8AC3E}">
        <p14:creationId xmlns:p14="http://schemas.microsoft.com/office/powerpoint/2010/main" val="954615938"/>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4BE8099E-18A5-481A-9697-216087BE0676}"/>
              </a:ext>
            </a:extLst>
          </p:cNvPr>
          <p:cNvSpPr>
            <a:spLocks noGrp="1" noChangeArrowheads="1"/>
          </p:cNvSpPr>
          <p:nvPr>
            <p:ph type="sldNum" sz="quarter" idx="10"/>
          </p:nvPr>
        </p:nvSpPr>
        <p:spPr>
          <a:ln/>
        </p:spPr>
        <p:txBody>
          <a:bodyPr/>
          <a:lstStyle>
            <a:lvl1pPr>
              <a:defRPr/>
            </a:lvl1pPr>
          </a:lstStyle>
          <a:p>
            <a:pPr>
              <a:defRPr/>
            </a:pPr>
            <a:fld id="{0E555C8E-F740-4D28-8DA3-D7B8E0F6F578}" type="slidenum">
              <a:rPr lang="en-US" altLang="en-US"/>
              <a:pPr>
                <a:defRPr/>
              </a:pPr>
              <a:t>‹#›</a:t>
            </a:fld>
            <a:endParaRPr lang="en-US" altLang="en-US"/>
          </a:p>
        </p:txBody>
      </p:sp>
    </p:spTree>
    <p:extLst>
      <p:ext uri="{BB962C8B-B14F-4D97-AF65-F5344CB8AC3E}">
        <p14:creationId xmlns:p14="http://schemas.microsoft.com/office/powerpoint/2010/main" val="971164992"/>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1275"/>
            </a:lvl1pPr>
            <a:lvl2pPr>
              <a:defRPr sz="1275"/>
            </a:lvl2pPr>
            <a:lvl3pPr>
              <a:defRPr sz="1275"/>
            </a:lvl3pPr>
            <a:lvl4pPr>
              <a:defRPr sz="1275"/>
            </a:lvl4pPr>
            <a:lvl5pPr>
              <a:defRPr sz="127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7E2C57D-1205-411A-BA90-DF60A810F6DB}"/>
              </a:ext>
            </a:extLst>
          </p:cNvPr>
          <p:cNvSpPr>
            <a:spLocks noGrp="1" noChangeArrowheads="1"/>
          </p:cNvSpPr>
          <p:nvPr>
            <p:ph type="sldNum" sz="quarter" idx="10"/>
          </p:nvPr>
        </p:nvSpPr>
        <p:spPr>
          <a:ln/>
        </p:spPr>
        <p:txBody>
          <a:bodyPr/>
          <a:lstStyle>
            <a:lvl1pPr>
              <a:defRPr/>
            </a:lvl1pPr>
          </a:lstStyle>
          <a:p>
            <a:pPr>
              <a:defRPr/>
            </a:pPr>
            <a:fld id="{2BBBE5B0-1186-4DAB-9E97-511F15F5C63C}" type="slidenum">
              <a:rPr lang="en-US" altLang="en-US"/>
              <a:pPr>
                <a:defRPr/>
              </a:pPr>
              <a:t>‹#›</a:t>
            </a:fld>
            <a:endParaRPr lang="en-US" altLang="en-US"/>
          </a:p>
        </p:txBody>
      </p:sp>
    </p:spTree>
    <p:extLst>
      <p:ext uri="{BB962C8B-B14F-4D97-AF65-F5344CB8AC3E}">
        <p14:creationId xmlns:p14="http://schemas.microsoft.com/office/powerpoint/2010/main" val="2977323911"/>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9EB6957-06EE-46F8-A450-3DB417A1F8A6}"/>
              </a:ext>
            </a:extLst>
          </p:cNvPr>
          <p:cNvSpPr>
            <a:spLocks noGrp="1" noChangeArrowheads="1"/>
          </p:cNvSpPr>
          <p:nvPr>
            <p:ph type="sldNum" sz="quarter" idx="10"/>
          </p:nvPr>
        </p:nvSpPr>
        <p:spPr>
          <a:ln/>
        </p:spPr>
        <p:txBody>
          <a:bodyPr/>
          <a:lstStyle>
            <a:lvl1pPr>
              <a:defRPr/>
            </a:lvl1pPr>
          </a:lstStyle>
          <a:p>
            <a:pPr>
              <a:defRPr/>
            </a:pPr>
            <a:fld id="{F291DB2E-7BC4-4C22-ACAE-0B8B3F0C5147}" type="slidenum">
              <a:rPr lang="en-US" altLang="en-US"/>
              <a:pPr>
                <a:defRPr/>
              </a:pPr>
              <a:t>‹#›</a:t>
            </a:fld>
            <a:endParaRPr lang="en-US" altLang="en-US"/>
          </a:p>
        </p:txBody>
      </p:sp>
    </p:spTree>
    <p:extLst>
      <p:ext uri="{BB962C8B-B14F-4D97-AF65-F5344CB8AC3E}">
        <p14:creationId xmlns:p14="http://schemas.microsoft.com/office/powerpoint/2010/main" val="583923471"/>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85C950AD-734E-45C7-8042-5795FFAD6750}"/>
              </a:ext>
            </a:extLst>
          </p:cNvPr>
          <p:cNvSpPr>
            <a:spLocks noGrp="1" noChangeArrowheads="1"/>
          </p:cNvSpPr>
          <p:nvPr>
            <p:ph type="sldNum" sz="quarter" idx="10"/>
          </p:nvPr>
        </p:nvSpPr>
        <p:spPr>
          <a:ln/>
        </p:spPr>
        <p:txBody>
          <a:bodyPr/>
          <a:lstStyle>
            <a:lvl1pPr>
              <a:defRPr/>
            </a:lvl1pPr>
          </a:lstStyle>
          <a:p>
            <a:pPr>
              <a:defRPr/>
            </a:pPr>
            <a:fld id="{D7E5E31B-1343-4510-8DCD-65E7B6544692}" type="slidenum">
              <a:rPr lang="en-US" altLang="en-US"/>
              <a:pPr>
                <a:defRPr/>
              </a:pPr>
              <a:t>‹#›</a:t>
            </a:fld>
            <a:endParaRPr lang="en-US" altLang="en-US"/>
          </a:p>
        </p:txBody>
      </p:sp>
    </p:spTree>
    <p:extLst>
      <p:ext uri="{BB962C8B-B14F-4D97-AF65-F5344CB8AC3E}">
        <p14:creationId xmlns:p14="http://schemas.microsoft.com/office/powerpoint/2010/main" val="1035361701"/>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6250" y="88106"/>
            <a:ext cx="2019300" cy="4410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8350" y="88106"/>
            <a:ext cx="5905500" cy="4410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C7A7A2CD-B5B0-4CF6-8038-339B0E99E366}"/>
              </a:ext>
            </a:extLst>
          </p:cNvPr>
          <p:cNvSpPr>
            <a:spLocks noGrp="1" noChangeArrowheads="1"/>
          </p:cNvSpPr>
          <p:nvPr>
            <p:ph type="sldNum" sz="quarter" idx="10"/>
          </p:nvPr>
        </p:nvSpPr>
        <p:spPr>
          <a:ln/>
        </p:spPr>
        <p:txBody>
          <a:bodyPr/>
          <a:lstStyle>
            <a:lvl1pPr>
              <a:defRPr/>
            </a:lvl1pPr>
          </a:lstStyle>
          <a:p>
            <a:pPr>
              <a:defRPr/>
            </a:pPr>
            <a:fld id="{833574B0-C055-4E38-82A9-667A1DF1F8D0}" type="slidenum">
              <a:rPr lang="en-US" altLang="en-US"/>
              <a:pPr>
                <a:defRPr/>
              </a:pPr>
              <a:t>‹#›</a:t>
            </a:fld>
            <a:endParaRPr lang="en-US" altLang="en-US"/>
          </a:p>
        </p:txBody>
      </p:sp>
    </p:spTree>
    <p:extLst>
      <p:ext uri="{BB962C8B-B14F-4D97-AF65-F5344CB8AC3E}">
        <p14:creationId xmlns:p14="http://schemas.microsoft.com/office/powerpoint/2010/main" val="1551026745"/>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3">
            <a:extLst>
              <a:ext uri="{FF2B5EF4-FFF2-40B4-BE49-F238E27FC236}">
                <a16:creationId xmlns:a16="http://schemas.microsoft.com/office/drawing/2014/main" id="{A9796C49-4A73-449B-A170-DFFCD45313DF}"/>
              </a:ext>
            </a:extLst>
          </p:cNvPr>
          <p:cNvSpPr>
            <a:spLocks noGrp="1" noChangeArrowheads="1"/>
          </p:cNvSpPr>
          <p:nvPr>
            <p:ph type="sldNum" sz="quarter" idx="10"/>
          </p:nvPr>
        </p:nvSpPr>
        <p:spPr>
          <a:ln/>
        </p:spPr>
        <p:txBody>
          <a:bodyPr/>
          <a:lstStyle>
            <a:lvl1pPr>
              <a:defRPr/>
            </a:lvl1pPr>
          </a:lstStyle>
          <a:p>
            <a:pPr>
              <a:defRPr/>
            </a:pPr>
            <a:fld id="{300D9E99-A0D8-4F2F-B04A-331DF655FEAB}" type="slidenum">
              <a:rPr lang="en-US" altLang="en-US"/>
              <a:pPr>
                <a:defRPr/>
              </a:pPr>
              <a:t>‹#›</a:t>
            </a:fld>
            <a:endParaRPr lang="en-US" altLang="en-US"/>
          </a:p>
        </p:txBody>
      </p:sp>
    </p:spTree>
    <p:extLst>
      <p:ext uri="{BB962C8B-B14F-4D97-AF65-F5344CB8AC3E}">
        <p14:creationId xmlns:p14="http://schemas.microsoft.com/office/powerpoint/2010/main" val="8197221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06375"/>
            <a:ext cx="8229600" cy="85725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457200" y="1200150"/>
            <a:ext cx="8229600" cy="3394075"/>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D56D54B9-89B7-A248-9210-3C9346164D0F}" type="datetimeFigureOut">
              <a:rPr lang="en-US" altLang="en-US"/>
              <a:pPr/>
              <a:t>1/19/24</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B5559CE1-75A0-2043-A1BB-26E32B46DEB8}" type="slidenum">
              <a:rPr lang="en-US" altLang="en-US"/>
              <a:pPr/>
              <a:t>‹#›</a:t>
            </a:fld>
            <a:endParaRPr lang="en-US" altLang="en-US"/>
          </a:p>
        </p:txBody>
      </p:sp>
    </p:spTree>
    <p:extLst>
      <p:ext uri="{BB962C8B-B14F-4D97-AF65-F5344CB8AC3E}">
        <p14:creationId xmlns:p14="http://schemas.microsoft.com/office/powerpoint/2010/main" val="16562204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EBE5339B-726A-CF41-B4A0-6109F9D8F0EB}" type="datetimeFigureOut">
              <a:rPr lang="en-US" altLang="en-US"/>
              <a:pPr/>
              <a:t>1/19/24</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D5ED28FB-5F5E-B441-A1E3-774C424C6E37}" type="slidenum">
              <a:rPr lang="en-US" altLang="en-US"/>
              <a:pPr/>
              <a:t>‹#›</a:t>
            </a:fld>
            <a:endParaRPr lang="en-US" altLang="en-US"/>
          </a:p>
        </p:txBody>
      </p:sp>
    </p:spTree>
    <p:extLst>
      <p:ext uri="{BB962C8B-B14F-4D97-AF65-F5344CB8AC3E}">
        <p14:creationId xmlns:p14="http://schemas.microsoft.com/office/powerpoint/2010/main" val="4133984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06375"/>
            <a:ext cx="8229600" cy="857250"/>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457200" y="1200150"/>
            <a:ext cx="8229600" cy="3394075"/>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7BBC359C-8B98-904F-955B-7B675E601B13}" type="datetimeFigureOut">
              <a:rPr lang="en-US" altLang="en-US"/>
              <a:pPr/>
              <a:t>1/19/24</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D9A8E8E7-A6E1-1A4E-BFDF-C30BFEC4FA62}" type="slidenum">
              <a:rPr lang="en-US" altLang="en-US"/>
              <a:pPr/>
              <a:t>‹#›</a:t>
            </a:fld>
            <a:endParaRPr lang="en-US" altLang="en-US"/>
          </a:p>
        </p:txBody>
      </p:sp>
    </p:spTree>
    <p:extLst>
      <p:ext uri="{BB962C8B-B14F-4D97-AF65-F5344CB8AC3E}">
        <p14:creationId xmlns:p14="http://schemas.microsoft.com/office/powerpoint/2010/main" val="3213490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A25BB261-D773-4836-B381-7A051175F570}"/>
              </a:ext>
            </a:extLst>
          </p:cNvPr>
          <p:cNvSpPr txBox="1">
            <a:spLocks noChangeArrowheads="1"/>
          </p:cNvSpPr>
          <p:nvPr/>
        </p:nvSpPr>
        <p:spPr bwMode="auto">
          <a:xfrm>
            <a:off x="3105581" y="4294585"/>
            <a:ext cx="2832827" cy="623248"/>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1200" b="1" dirty="0">
                <a:solidFill>
                  <a:srgbClr val="002060"/>
                </a:solidFill>
              </a:rPr>
              <a:t>Database System Concepts, 7</a:t>
            </a:r>
            <a:r>
              <a:rPr lang="en-US" altLang="en-US" sz="1200" b="1" baseline="30000" dirty="0">
                <a:solidFill>
                  <a:srgbClr val="002060"/>
                </a:solidFill>
              </a:rPr>
              <a:t>th</a:t>
            </a:r>
            <a:r>
              <a:rPr lang="en-US" altLang="en-US" sz="1200" b="1" dirty="0">
                <a:solidFill>
                  <a:srgbClr val="002060"/>
                </a:solidFill>
              </a:rPr>
              <a:t> Ed</a:t>
            </a:r>
            <a:r>
              <a:rPr lang="en-US" altLang="en-US" sz="1200" dirty="0">
                <a:solidFill>
                  <a:srgbClr val="002060"/>
                </a:solidFill>
              </a:rPr>
              <a:t>.</a:t>
            </a:r>
          </a:p>
          <a:p>
            <a:pPr algn="ctr">
              <a:spcBef>
                <a:spcPct val="50000"/>
              </a:spcBef>
              <a:defRPr/>
            </a:pPr>
            <a:r>
              <a:rPr lang="en-US" altLang="en-US" sz="900" b="1" dirty="0">
                <a:solidFill>
                  <a:srgbClr val="002060"/>
                </a:solidFill>
              </a:rPr>
              <a:t>©Silberschatz, Korth and Sudarshan</a:t>
            </a:r>
            <a:br>
              <a:rPr lang="en-US" altLang="en-US" sz="900" b="1" dirty="0">
                <a:solidFill>
                  <a:srgbClr val="002060"/>
                </a:solidFill>
              </a:rPr>
            </a:br>
            <a:r>
              <a:rPr lang="en-US" altLang="en-US" sz="900" b="1" dirty="0">
                <a:solidFill>
                  <a:srgbClr val="002060"/>
                </a:solidFill>
              </a:rPr>
              <a:t>See </a:t>
            </a:r>
            <a:r>
              <a:rPr lang="en-US" altLang="en-US" sz="900" b="1" dirty="0">
                <a:solidFill>
                  <a:srgbClr val="002060"/>
                </a:solidFill>
                <a:hlinkClick r:id="rId2"/>
              </a:rPr>
              <a:t>www.db-book.com</a:t>
            </a:r>
            <a:r>
              <a:rPr lang="en-US" altLang="en-US" sz="900" b="1" dirty="0">
                <a:solidFill>
                  <a:srgbClr val="002060"/>
                </a:solidFill>
              </a:rPr>
              <a:t> for conditions on re-use </a:t>
            </a:r>
          </a:p>
        </p:txBody>
      </p:sp>
      <p:sp>
        <p:nvSpPr>
          <p:cNvPr id="513026" name="Rectangle 2"/>
          <p:cNvSpPr>
            <a:spLocks noGrp="1" noChangeArrowheads="1"/>
          </p:cNvSpPr>
          <p:nvPr>
            <p:ph type="ctrTitle"/>
          </p:nvPr>
        </p:nvSpPr>
        <p:spPr>
          <a:xfrm>
            <a:off x="685800" y="1714500"/>
            <a:ext cx="7772400" cy="857250"/>
          </a:xfrm>
        </p:spPr>
        <p:txBody>
          <a:bodyPr/>
          <a:lstStyle>
            <a:lvl1pPr>
              <a:defRPr>
                <a:solidFill>
                  <a:srgbClr val="002060"/>
                </a:solidFill>
              </a:defRPr>
            </a:lvl1pPr>
          </a:lstStyle>
          <a:p>
            <a:r>
              <a:rPr lang="en-US" dirty="0"/>
              <a:t>Click to edit Master title style</a:t>
            </a:r>
          </a:p>
        </p:txBody>
      </p:sp>
      <p:sp>
        <p:nvSpPr>
          <p:cNvPr id="8" name="Rectangle 5">
            <a:extLst>
              <a:ext uri="{FF2B5EF4-FFF2-40B4-BE49-F238E27FC236}">
                <a16:creationId xmlns:a16="http://schemas.microsoft.com/office/drawing/2014/main" id="{B4760F52-45E1-4E1D-A744-2F2290DE90CC}"/>
              </a:ext>
            </a:extLst>
          </p:cNvPr>
          <p:cNvSpPr>
            <a:spLocks noGrp="1" noChangeArrowheads="1"/>
          </p:cNvSpPr>
          <p:nvPr>
            <p:ph type="sldNum" sz="quarter" idx="11"/>
          </p:nvPr>
        </p:nvSpPr>
        <p:spPr>
          <a:xfrm>
            <a:off x="6596063" y="4663679"/>
            <a:ext cx="1905000" cy="342900"/>
          </a:xfrm>
        </p:spPr>
        <p:txBody>
          <a:bodyPr/>
          <a:lstStyle>
            <a:lvl1pPr>
              <a:defRPr>
                <a:solidFill>
                  <a:srgbClr val="578963"/>
                </a:solidFill>
              </a:defRPr>
            </a:lvl1pPr>
          </a:lstStyle>
          <a:p>
            <a:pPr>
              <a:defRPr/>
            </a:pPr>
            <a:fld id="{3B69BB99-A72A-4470-971F-83530C443C91}" type="slidenum">
              <a:rPr lang="en-US" altLang="en-US"/>
              <a:pPr>
                <a:defRPr/>
              </a:pPr>
              <a:t>‹#›</a:t>
            </a:fld>
            <a:endParaRPr lang="en-US" altLang="en-US"/>
          </a:p>
        </p:txBody>
      </p:sp>
      <p:pic>
        <p:nvPicPr>
          <p:cNvPr id="9" name="Picture 8" descr="Cover-6Ed"/>
          <p:cNvPicPr>
            <a:picLocks noChangeAspect="1" noChangeArrowheads="1"/>
          </p:cNvPicPr>
          <p:nvPr userDrawn="1"/>
        </p:nvPicPr>
        <p:blipFill>
          <a:blip r:embed="rId3"/>
          <a:stretch>
            <a:fillRect/>
          </a:stretch>
        </p:blipFill>
        <p:spPr bwMode="auto">
          <a:xfrm>
            <a:off x="13859" y="0"/>
            <a:ext cx="1331269" cy="127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598442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6.xml"/><Relationship Id="rId13" Type="http://schemas.openxmlformats.org/officeDocument/2006/relationships/theme" Target="../theme/theme2.xml"/><Relationship Id="rId3" Type="http://schemas.openxmlformats.org/officeDocument/2006/relationships/slideLayout" Target="../slideLayouts/slideLayout11.xml"/><Relationship Id="rId7" Type="http://schemas.openxmlformats.org/officeDocument/2006/relationships/slideLayout" Target="../slideLayouts/slideLayout15.xml"/><Relationship Id="rId12" Type="http://schemas.openxmlformats.org/officeDocument/2006/relationships/slideLayout" Target="../slideLayouts/slideLayout20.xml"/><Relationship Id="rId2" Type="http://schemas.openxmlformats.org/officeDocument/2006/relationships/slideLayout" Target="../slideLayouts/slideLayout10.xml"/><Relationship Id="rId1" Type="http://schemas.openxmlformats.org/officeDocument/2006/relationships/slideLayout" Target="../slideLayouts/slideLayout9.xml"/><Relationship Id="rId6" Type="http://schemas.openxmlformats.org/officeDocument/2006/relationships/slideLayout" Target="../slideLayouts/slideLayout14.xml"/><Relationship Id="rId11" Type="http://schemas.openxmlformats.org/officeDocument/2006/relationships/slideLayout" Target="../slideLayouts/slideLayout19.xml"/><Relationship Id="rId5" Type="http://schemas.openxmlformats.org/officeDocument/2006/relationships/slideLayout" Target="../slideLayouts/slideLayout13.xml"/><Relationship Id="rId10" Type="http://schemas.openxmlformats.org/officeDocument/2006/relationships/slideLayout" Target="../slideLayouts/slideLayout18.xml"/><Relationship Id="rId4" Type="http://schemas.openxmlformats.org/officeDocument/2006/relationships/slideLayout" Target="../slideLayouts/slideLayout12.xml"/><Relationship Id="rId9" Type="http://schemas.openxmlformats.org/officeDocument/2006/relationships/slideLayout" Target="../slideLayouts/slideLayout17.xml"/><Relationship Id="rId14" Type="http://schemas.openxmlformats.org/officeDocument/2006/relationships/image" Target="../media/image2.jpe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8.xml"/><Relationship Id="rId13" Type="http://schemas.openxmlformats.org/officeDocument/2006/relationships/slideLayout" Target="../slideLayouts/slideLayout33.xml"/><Relationship Id="rId3" Type="http://schemas.openxmlformats.org/officeDocument/2006/relationships/slideLayout" Target="../slideLayouts/slideLayout23.xml"/><Relationship Id="rId7" Type="http://schemas.openxmlformats.org/officeDocument/2006/relationships/slideLayout" Target="../slideLayouts/slideLayout27.xml"/><Relationship Id="rId12" Type="http://schemas.openxmlformats.org/officeDocument/2006/relationships/slideLayout" Target="../slideLayouts/slideLayout32.xml"/><Relationship Id="rId2" Type="http://schemas.openxmlformats.org/officeDocument/2006/relationships/slideLayout" Target="../slideLayouts/slideLayout22.xml"/><Relationship Id="rId1" Type="http://schemas.openxmlformats.org/officeDocument/2006/relationships/slideLayout" Target="../slideLayouts/slideLayout21.xml"/><Relationship Id="rId6" Type="http://schemas.openxmlformats.org/officeDocument/2006/relationships/slideLayout" Target="../slideLayouts/slideLayout26.xml"/><Relationship Id="rId11" Type="http://schemas.openxmlformats.org/officeDocument/2006/relationships/slideLayout" Target="../slideLayouts/slideLayout31.xml"/><Relationship Id="rId5" Type="http://schemas.openxmlformats.org/officeDocument/2006/relationships/slideLayout" Target="../slideLayouts/slideLayout25.xml"/><Relationship Id="rId15" Type="http://schemas.openxmlformats.org/officeDocument/2006/relationships/image" Target="../media/image2.jpeg"/><Relationship Id="rId10" Type="http://schemas.openxmlformats.org/officeDocument/2006/relationships/slideLayout" Target="../slideLayouts/slideLayout30.xml"/><Relationship Id="rId4" Type="http://schemas.openxmlformats.org/officeDocument/2006/relationships/slideLayout" Target="../slideLayouts/slideLayout24.xml"/><Relationship Id="rId9" Type="http://schemas.openxmlformats.org/officeDocument/2006/relationships/slideLayout" Target="../slideLayouts/slideLayout29.xml"/><Relationship Id="rId1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theme" Target="../theme/theme4.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slideLayout" Target="../slideLayouts/slideLayout45.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 Id="rId14" Type="http://schemas.openxmlformats.org/officeDocument/2006/relationships/image" Target="../media/image2.jpeg"/></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3.xml"/><Relationship Id="rId13" Type="http://schemas.openxmlformats.org/officeDocument/2006/relationships/theme" Target="../theme/theme5.xml"/><Relationship Id="rId3" Type="http://schemas.openxmlformats.org/officeDocument/2006/relationships/slideLayout" Target="../slideLayouts/slideLayout48.xml"/><Relationship Id="rId7" Type="http://schemas.openxmlformats.org/officeDocument/2006/relationships/slideLayout" Target="../slideLayouts/slideLayout52.xml"/><Relationship Id="rId12" Type="http://schemas.openxmlformats.org/officeDocument/2006/relationships/slideLayout" Target="../slideLayouts/slideLayout57.xml"/><Relationship Id="rId2" Type="http://schemas.openxmlformats.org/officeDocument/2006/relationships/slideLayout" Target="../slideLayouts/slideLayout47.xml"/><Relationship Id="rId1" Type="http://schemas.openxmlformats.org/officeDocument/2006/relationships/slideLayout" Target="../slideLayouts/slideLayout46.xml"/><Relationship Id="rId6" Type="http://schemas.openxmlformats.org/officeDocument/2006/relationships/slideLayout" Target="../slideLayouts/slideLayout51.xml"/><Relationship Id="rId11" Type="http://schemas.openxmlformats.org/officeDocument/2006/relationships/slideLayout" Target="../slideLayouts/slideLayout56.xml"/><Relationship Id="rId5" Type="http://schemas.openxmlformats.org/officeDocument/2006/relationships/slideLayout" Target="../slideLayouts/slideLayout50.xml"/><Relationship Id="rId10" Type="http://schemas.openxmlformats.org/officeDocument/2006/relationships/slideLayout" Target="../slideLayouts/slideLayout55.xml"/><Relationship Id="rId4" Type="http://schemas.openxmlformats.org/officeDocument/2006/relationships/slideLayout" Target="../slideLayouts/slideLayout49.xml"/><Relationship Id="rId9" Type="http://schemas.openxmlformats.org/officeDocument/2006/relationships/slideLayout" Target="../slideLayouts/slideLayout54.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p:cNvSpPr>
            <a:spLocks noChangeArrowheads="1"/>
          </p:cNvSpPr>
          <p:nvPr userDrawn="1"/>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sp>
        <p:nvSpPr>
          <p:cNvPr id="9" name="TextBox 11"/>
          <p:cNvSpPr txBox="1">
            <a:spLocks noChangeArrowheads="1"/>
          </p:cNvSpPr>
          <p:nvPr userDrawn="1"/>
        </p:nvSpPr>
        <p:spPr bwMode="auto">
          <a:xfrm>
            <a:off x="255588" y="4695825"/>
            <a:ext cx="6781800" cy="3924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0EE15EB3-3077-C740-8089-CCA1B2033312}" type="slidenum">
              <a:rPr lang="en-US" altLang="en-US" sz="1050" b="1">
                <a:solidFill>
                  <a:schemeClr val="bg1"/>
                </a:solidFill>
              </a:rPr>
              <a:pPr/>
              <a:t>‹#›</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Introduction to Databases (S24): </a:t>
            </a:r>
            <a:r>
              <a:rPr lang="en-US" altLang="en-US" sz="1050" i="1" dirty="0">
                <a:solidFill>
                  <a:schemeClr val="bg1"/>
                </a:solidFill>
              </a:rPr>
              <a:t>Lecture 1 – Introduction, Course Overview, Foundations</a:t>
            </a:r>
            <a:br>
              <a:rPr lang="en-US" altLang="en-US" sz="1050" i="1" baseline="0" dirty="0">
                <a:solidFill>
                  <a:schemeClr val="bg1"/>
                </a:solidFill>
              </a:rPr>
            </a:br>
            <a:r>
              <a:rPr lang="de-DE" altLang="en-US" sz="900" i="1" dirty="0">
                <a:solidFill>
                  <a:schemeClr val="bg1"/>
                </a:solidFill>
              </a:rPr>
              <a:t>© Donald F. Ferguson, 2024</a:t>
            </a:r>
            <a:endParaRPr lang="en-US" altLang="en-US" sz="900" i="1" dirty="0">
              <a:solidFill>
                <a:schemeClr val="bg1"/>
              </a:solidFill>
            </a:endParaRPr>
          </a:p>
        </p:txBody>
      </p:sp>
      <p:pic>
        <p:nvPicPr>
          <p:cNvPr id="12" name="Picture 10"/>
          <p:cNvPicPr>
            <a:picLocks noChangeAspect="1"/>
          </p:cNvPicPr>
          <p:nvPr userDrawn="1"/>
        </p:nvPicPr>
        <p:blipFill>
          <a:blip r:embed="rId10">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a:spLocks noChangeArrowheads="1"/>
          </p:cNvSpPr>
          <p:nvPr userDrawn="1"/>
        </p:nvSpPr>
        <p:spPr bwMode="auto">
          <a:xfrm>
            <a:off x="0" y="0"/>
            <a:ext cx="9144000" cy="457200"/>
          </a:xfrm>
          <a:prstGeom prst="rect">
            <a:avLst/>
          </a:prstGeom>
          <a:solidFill>
            <a:srgbClr val="1A2C64"/>
          </a:solidFill>
          <a:ln>
            <a:noFill/>
          </a:ln>
          <a:effectLst>
            <a:outerShdw blurRad="40000" dist="23000" dir="5400000" rotWithShape="0">
              <a:srgbClr val="000000">
                <a:alpha val="34999"/>
              </a:srgbClr>
            </a:outerShdw>
          </a:effec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spTree>
  </p:cSld>
  <p:clrMap bg1="lt1" tx1="dk1" bg2="lt2" tx2="dk2" accent1="accent1" accent2="accent2" accent3="accent3" accent4="accent4" accent5="accent5" accent6="accent6" hlink="hlink" folHlink="folHlink"/>
  <p:sldLayoutIdLst>
    <p:sldLayoutId id="2147493469" r:id="rId1"/>
    <p:sldLayoutId id="2147493474" r:id="rId2"/>
    <p:sldLayoutId id="2147493586" r:id="rId3"/>
    <p:sldLayoutId id="2147493478" r:id="rId4"/>
    <p:sldLayoutId id="2147493475" r:id="rId5"/>
    <p:sldLayoutId id="2147493476" r:id="rId6"/>
    <p:sldLayoutId id="2147493477" r:id="rId7"/>
    <p:sldLayoutId id="2147493494" r:id="rId8"/>
  </p:sldLayoutIdLst>
  <p:txStyles>
    <p:titleStyle>
      <a:lvl1pPr algn="ctr" defTabSz="457200" rtl="0" fontAlgn="base">
        <a:spcBef>
          <a:spcPct val="0"/>
        </a:spcBef>
        <a:spcAft>
          <a:spcPct val="0"/>
        </a:spcAft>
        <a:defRPr sz="4400" kern="1200">
          <a:solidFill>
            <a:schemeClr val="tx1"/>
          </a:solidFill>
          <a:latin typeface="+mj-lt"/>
          <a:ea typeface="ＭＳ Ｐゴシック" charset="-128"/>
          <a:cs typeface="+mj-cs"/>
        </a:defRPr>
      </a:lvl1pPr>
      <a:lvl2pPr algn="ctr" defTabSz="457200" rtl="0" fontAlgn="base">
        <a:spcBef>
          <a:spcPct val="0"/>
        </a:spcBef>
        <a:spcAft>
          <a:spcPct val="0"/>
        </a:spcAft>
        <a:defRPr sz="4400">
          <a:solidFill>
            <a:schemeClr val="tx1"/>
          </a:solidFill>
          <a:latin typeface="Calibri" charset="0"/>
          <a:ea typeface="ＭＳ Ｐゴシック" charset="-128"/>
        </a:defRPr>
      </a:lvl2pPr>
      <a:lvl3pPr algn="ctr" defTabSz="457200" rtl="0" fontAlgn="base">
        <a:spcBef>
          <a:spcPct val="0"/>
        </a:spcBef>
        <a:spcAft>
          <a:spcPct val="0"/>
        </a:spcAft>
        <a:defRPr sz="4400">
          <a:solidFill>
            <a:schemeClr val="tx1"/>
          </a:solidFill>
          <a:latin typeface="Calibri" charset="0"/>
          <a:ea typeface="ＭＳ Ｐゴシック" charset="-128"/>
        </a:defRPr>
      </a:lvl3pPr>
      <a:lvl4pPr algn="ctr" defTabSz="457200" rtl="0" fontAlgn="base">
        <a:spcBef>
          <a:spcPct val="0"/>
        </a:spcBef>
        <a:spcAft>
          <a:spcPct val="0"/>
        </a:spcAft>
        <a:defRPr sz="4400">
          <a:solidFill>
            <a:schemeClr val="tx1"/>
          </a:solidFill>
          <a:latin typeface="Calibri" charset="0"/>
          <a:ea typeface="ＭＳ Ｐゴシック" charset="-128"/>
        </a:defRPr>
      </a:lvl4pPr>
      <a:lvl5pPr algn="ctr" defTabSz="457200" rtl="0" fontAlgn="base">
        <a:spcBef>
          <a:spcPct val="0"/>
        </a:spcBef>
        <a:spcAft>
          <a:spcPct val="0"/>
        </a:spcAft>
        <a:defRPr sz="4400">
          <a:solidFill>
            <a:schemeClr val="tx1"/>
          </a:solidFill>
          <a:latin typeface="Calibri" charset="0"/>
          <a:ea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defRPr>
      </a:lvl9pPr>
    </p:titleStyle>
    <p:bodyStyle>
      <a:lvl1pPr marL="342900" indent="-342900" algn="l" defTabSz="457200" rtl="0" fontAlgn="base">
        <a:spcBef>
          <a:spcPct val="20000"/>
        </a:spcBef>
        <a:spcAft>
          <a:spcPct val="0"/>
        </a:spcAft>
        <a:buFont typeface="Arial" charset="0"/>
        <a:buChar char="•"/>
        <a:defRPr sz="3200" kern="1200">
          <a:solidFill>
            <a:schemeClr val="tx1"/>
          </a:solidFill>
          <a:latin typeface="+mn-lt"/>
          <a:ea typeface="ＭＳ Ｐゴシック" charset="-128"/>
          <a:cs typeface="+mn-cs"/>
        </a:defRPr>
      </a:lvl1pPr>
      <a:lvl2pPr marL="742950" indent="-285750" algn="l" defTabSz="457200" rtl="0" fontAlgn="base">
        <a:spcBef>
          <a:spcPct val="20000"/>
        </a:spcBef>
        <a:spcAft>
          <a:spcPct val="0"/>
        </a:spcAft>
        <a:buFont typeface="Arial" charset="0"/>
        <a:buChar char="–"/>
        <a:defRPr sz="2800" kern="1200">
          <a:solidFill>
            <a:schemeClr val="tx1"/>
          </a:solidFill>
          <a:latin typeface="+mn-lt"/>
          <a:ea typeface="ＭＳ Ｐゴシック" charset="-128"/>
          <a:cs typeface="+mn-cs"/>
        </a:defRPr>
      </a:lvl2pPr>
      <a:lvl3pPr marL="1143000" indent="-228600" algn="l" defTabSz="457200" rtl="0" fontAlgn="base">
        <a:spcBef>
          <a:spcPct val="20000"/>
        </a:spcBef>
        <a:spcAft>
          <a:spcPct val="0"/>
        </a:spcAft>
        <a:buFont typeface="Arial" charset="0"/>
        <a:buChar char="•"/>
        <a:defRPr sz="2400" kern="1200">
          <a:solidFill>
            <a:schemeClr val="tx1"/>
          </a:solidFill>
          <a:latin typeface="+mn-lt"/>
          <a:ea typeface="ＭＳ Ｐゴシック" charset="-128"/>
          <a:cs typeface="+mn-cs"/>
        </a:defRPr>
      </a:lvl3pPr>
      <a:lvl4pPr marL="1600200" indent="-228600" algn="l" defTabSz="457200" rtl="0" fontAlgn="base">
        <a:spcBef>
          <a:spcPct val="20000"/>
        </a:spcBef>
        <a:spcAft>
          <a:spcPct val="0"/>
        </a:spcAft>
        <a:buFont typeface="Arial" charset="0"/>
        <a:buChar char="–"/>
        <a:defRPr sz="2000" kern="1200">
          <a:solidFill>
            <a:schemeClr val="tx1"/>
          </a:solidFill>
          <a:latin typeface="+mn-lt"/>
          <a:ea typeface="ＭＳ Ｐゴシック" charset="-128"/>
          <a:cs typeface="+mn-cs"/>
        </a:defRPr>
      </a:lvl4pPr>
      <a:lvl5pPr marL="2057400" indent="-228600" algn="l" defTabSz="457200" rtl="0" fontAlgn="base">
        <a:spcBef>
          <a:spcPct val="20000"/>
        </a:spcBef>
        <a:spcAft>
          <a:spcPct val="0"/>
        </a:spcAft>
        <a:buFont typeface="Arial" charset="0"/>
        <a:buChar char="»"/>
        <a:defRPr sz="2000" kern="1200">
          <a:solidFill>
            <a:schemeClr val="tx1"/>
          </a:solidFill>
          <a:latin typeface="+mn-lt"/>
          <a:ea typeface="ＭＳ Ｐゴシック"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6112478-D9B7-4D0D-ADE5-62D5EFAAFBBF}"/>
              </a:ext>
            </a:extLst>
          </p:cNvPr>
          <p:cNvSpPr>
            <a:spLocks noGrp="1" noChangeArrowheads="1"/>
          </p:cNvSpPr>
          <p:nvPr>
            <p:ph type="body" idx="1"/>
          </p:nvPr>
        </p:nvSpPr>
        <p:spPr bwMode="auto">
          <a:xfrm>
            <a:off x="768351" y="820342"/>
            <a:ext cx="7707313" cy="367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512003" name="Rectangle 3">
            <a:extLst>
              <a:ext uri="{FF2B5EF4-FFF2-40B4-BE49-F238E27FC236}">
                <a16:creationId xmlns:a16="http://schemas.microsoft.com/office/drawing/2014/main" id="{D2EB5033-CF44-472B-B77D-FAA18581E631}"/>
              </a:ext>
            </a:extLst>
          </p:cNvPr>
          <p:cNvSpPr>
            <a:spLocks noGrp="1" noChangeArrowheads="1"/>
          </p:cNvSpPr>
          <p:nvPr>
            <p:ph type="sldNum" sz="quarter" idx="4"/>
          </p:nvPr>
        </p:nvSpPr>
        <p:spPr bwMode="auto">
          <a:xfrm>
            <a:off x="6553200" y="4800600"/>
            <a:ext cx="19050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spcBef>
                <a:spcPct val="50000"/>
              </a:spcBef>
              <a:defRPr sz="1050">
                <a:solidFill>
                  <a:srgbClr val="002060"/>
                </a:solidFill>
                <a:latin typeface="Times New Roman" panose="02020603050405020304" pitchFamily="18" charset="0"/>
              </a:defRPr>
            </a:lvl1pPr>
          </a:lstStyle>
          <a:p>
            <a:pPr>
              <a:defRPr/>
            </a:pPr>
            <a:fld id="{8BECA7E0-09BC-41D3-BD93-B7E81A2ACCB7}" type="slidenum">
              <a:rPr lang="en-US" altLang="en-US" smtClean="0"/>
              <a:pPr>
                <a:defRPr/>
              </a:pPr>
              <a:t>‹#›</a:t>
            </a:fld>
            <a:endParaRPr lang="en-US" altLang="en-US" dirty="0"/>
          </a:p>
        </p:txBody>
      </p:sp>
      <p:sp>
        <p:nvSpPr>
          <p:cNvPr id="1028" name="Text Box 4">
            <a:extLst>
              <a:ext uri="{FF2B5EF4-FFF2-40B4-BE49-F238E27FC236}">
                <a16:creationId xmlns:a16="http://schemas.microsoft.com/office/drawing/2014/main" id="{D0CFC8B2-2C6C-4CA4-9AFC-14298F0DD4EC}"/>
              </a:ext>
            </a:extLst>
          </p:cNvPr>
          <p:cNvSpPr txBox="1">
            <a:spLocks noChangeArrowheads="1"/>
          </p:cNvSpPr>
          <p:nvPr/>
        </p:nvSpPr>
        <p:spPr bwMode="auto">
          <a:xfrm>
            <a:off x="7025878" y="4960144"/>
            <a:ext cx="1854995"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©Silberschatz, Korth and Sudarshan</a:t>
            </a:r>
          </a:p>
        </p:txBody>
      </p:sp>
      <p:sp>
        <p:nvSpPr>
          <p:cNvPr id="512005" name="Text Box 5">
            <a:extLst>
              <a:ext uri="{FF2B5EF4-FFF2-40B4-BE49-F238E27FC236}">
                <a16:creationId xmlns:a16="http://schemas.microsoft.com/office/drawing/2014/main" id="{ED25C836-0663-424A-84A7-5AB803422860}"/>
              </a:ext>
            </a:extLst>
          </p:cNvPr>
          <p:cNvSpPr txBox="1">
            <a:spLocks noChangeArrowheads="1"/>
          </p:cNvSpPr>
          <p:nvPr userDrawn="1"/>
        </p:nvSpPr>
        <p:spPr bwMode="auto">
          <a:xfrm>
            <a:off x="4512846" y="4960144"/>
            <a:ext cx="381835" cy="207749"/>
          </a:xfrm>
          <a:prstGeom prst="rect">
            <a:avLst/>
          </a:prstGeom>
          <a:noFill/>
          <a:ln w="9525">
            <a:noFill/>
            <a:miter lim="800000"/>
            <a:headEnd/>
            <a:tailEnd/>
          </a:ln>
          <a:effec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3.</a:t>
            </a:r>
            <a:fld id="{669DE52E-05EC-4487-BE79-3F9A6A9F8797}" type="slidenum">
              <a:rPr lang="en-US" altLang="en-US" sz="750" b="1" smtClean="0">
                <a:solidFill>
                  <a:srgbClr val="002060"/>
                </a:solidFill>
              </a:rPr>
              <a:pPr algn="ctr">
                <a:spcBef>
                  <a:spcPct val="50000"/>
                </a:spcBef>
                <a:defRPr/>
              </a:pPr>
              <a:t>‹#›</a:t>
            </a:fld>
            <a:endParaRPr lang="en-US" altLang="en-US" sz="750" b="1" dirty="0">
              <a:solidFill>
                <a:srgbClr val="002060"/>
              </a:solidFill>
            </a:endParaRPr>
          </a:p>
        </p:txBody>
      </p:sp>
      <p:sp>
        <p:nvSpPr>
          <p:cNvPr id="512006" name="Rectangle 6">
            <a:extLst>
              <a:ext uri="{FF2B5EF4-FFF2-40B4-BE49-F238E27FC236}">
                <a16:creationId xmlns:a16="http://schemas.microsoft.com/office/drawing/2014/main" id="{BFAC4B4C-D3C2-4A14-871E-CC7D45F0769E}"/>
              </a:ext>
            </a:extLst>
          </p:cNvPr>
          <p:cNvSpPr>
            <a:spLocks noGrp="1" noChangeArrowheads="1"/>
          </p:cNvSpPr>
          <p:nvPr>
            <p:ph type="title"/>
          </p:nvPr>
        </p:nvSpPr>
        <p:spPr bwMode="auto">
          <a:xfrm>
            <a:off x="768350" y="88106"/>
            <a:ext cx="80772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1" name="Text Box 7">
            <a:extLst>
              <a:ext uri="{FF2B5EF4-FFF2-40B4-BE49-F238E27FC236}">
                <a16:creationId xmlns:a16="http://schemas.microsoft.com/office/drawing/2014/main" id="{5472E9A1-C06F-4393-872E-7F8100F91627}"/>
              </a:ext>
            </a:extLst>
          </p:cNvPr>
          <p:cNvSpPr txBox="1">
            <a:spLocks noChangeArrowheads="1"/>
          </p:cNvSpPr>
          <p:nvPr/>
        </p:nvSpPr>
        <p:spPr bwMode="auto">
          <a:xfrm>
            <a:off x="0" y="4960144"/>
            <a:ext cx="1996059"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charset="0"/>
                <a:ea typeface="ＭＳ Ｐゴシック" charset="0"/>
                <a:cs typeface="ＭＳ Ｐゴシック" charset="0"/>
              </a:defRPr>
            </a:lvl1pPr>
            <a:lvl2pPr marL="742950" indent="-285750">
              <a:defRPr sz="1600">
                <a:solidFill>
                  <a:schemeClr val="tx1"/>
                </a:solidFill>
                <a:latin typeface="Helvetica" charset="0"/>
                <a:ea typeface="ＭＳ Ｐゴシック" charset="0"/>
              </a:defRPr>
            </a:lvl2pPr>
            <a:lvl3pPr marL="1143000" indent="-228600">
              <a:defRPr sz="1600">
                <a:solidFill>
                  <a:schemeClr val="tx1"/>
                </a:solidFill>
                <a:latin typeface="Helvetica" charset="0"/>
                <a:ea typeface="ＭＳ Ｐゴシック" charset="0"/>
              </a:defRPr>
            </a:lvl3pPr>
            <a:lvl4pPr marL="1600200" indent="-228600">
              <a:defRPr sz="1600">
                <a:solidFill>
                  <a:schemeClr val="tx1"/>
                </a:solidFill>
                <a:latin typeface="Helvetica" charset="0"/>
                <a:ea typeface="ＭＳ Ｐゴシック" charset="0"/>
              </a:defRPr>
            </a:lvl4pPr>
            <a:lvl5pPr marL="2057400" indent="-228600">
              <a:defRPr sz="1600">
                <a:solidFill>
                  <a:schemeClr val="tx1"/>
                </a:solidFill>
                <a:latin typeface="Helvetica" charset="0"/>
                <a:ea typeface="ＭＳ Ｐゴシック" charset="0"/>
              </a:defRPr>
            </a:lvl5pPr>
            <a:lvl6pPr marL="2514600" indent="-228600" eaLnBrk="0" fontAlgn="base" hangingPunct="0">
              <a:spcBef>
                <a:spcPct val="0"/>
              </a:spcBef>
              <a:spcAft>
                <a:spcPct val="0"/>
              </a:spcAft>
              <a:defRPr sz="1600">
                <a:solidFill>
                  <a:schemeClr val="tx1"/>
                </a:solidFill>
                <a:latin typeface="Helvetica" charset="0"/>
                <a:ea typeface="ＭＳ Ｐゴシック" charset="0"/>
              </a:defRPr>
            </a:lvl6pPr>
            <a:lvl7pPr marL="2971800" indent="-228600" eaLnBrk="0" fontAlgn="base" hangingPunct="0">
              <a:spcBef>
                <a:spcPct val="0"/>
              </a:spcBef>
              <a:spcAft>
                <a:spcPct val="0"/>
              </a:spcAft>
              <a:defRPr sz="1600">
                <a:solidFill>
                  <a:schemeClr val="tx1"/>
                </a:solidFill>
                <a:latin typeface="Helvetica" charset="0"/>
                <a:ea typeface="ＭＳ Ｐゴシック" charset="0"/>
              </a:defRPr>
            </a:lvl7pPr>
            <a:lvl8pPr marL="3429000" indent="-228600" eaLnBrk="0" fontAlgn="base" hangingPunct="0">
              <a:spcBef>
                <a:spcPct val="0"/>
              </a:spcBef>
              <a:spcAft>
                <a:spcPct val="0"/>
              </a:spcAft>
              <a:defRPr sz="1600">
                <a:solidFill>
                  <a:schemeClr val="tx1"/>
                </a:solidFill>
                <a:latin typeface="Helvetica" charset="0"/>
                <a:ea typeface="ＭＳ Ｐゴシック" charset="0"/>
              </a:defRPr>
            </a:lvl8pPr>
            <a:lvl9pPr marL="3886200" indent="-228600" eaLnBrk="0" fontAlgn="base" hangingPunct="0">
              <a:spcBef>
                <a:spcPct val="0"/>
              </a:spcBef>
              <a:spcAft>
                <a:spcPct val="0"/>
              </a:spcAft>
              <a:defRPr sz="1600">
                <a:solidFill>
                  <a:schemeClr val="tx1"/>
                </a:solidFill>
                <a:latin typeface="Helvetica" charset="0"/>
                <a:ea typeface="ＭＳ Ｐゴシック" charset="0"/>
              </a:defRPr>
            </a:lvl9pPr>
          </a:lstStyle>
          <a:p>
            <a:pPr>
              <a:spcBef>
                <a:spcPct val="50000"/>
              </a:spcBef>
              <a:defRPr/>
            </a:pPr>
            <a:r>
              <a:rPr lang="en-US" sz="750" b="1" dirty="0">
                <a:solidFill>
                  <a:srgbClr val="002060"/>
                </a:solidFill>
              </a:rPr>
              <a:t>Database System Concepts - 7</a:t>
            </a:r>
            <a:r>
              <a:rPr lang="en-US" sz="750" b="1" baseline="30000" dirty="0">
                <a:solidFill>
                  <a:srgbClr val="002060"/>
                </a:solidFill>
              </a:rPr>
              <a:t>th</a:t>
            </a:r>
            <a:r>
              <a:rPr lang="en-US" sz="750" b="1" dirty="0">
                <a:solidFill>
                  <a:srgbClr val="002060"/>
                </a:solidFill>
              </a:rPr>
              <a:t> Edition</a:t>
            </a:r>
          </a:p>
        </p:txBody>
      </p:sp>
      <p:sp>
        <p:nvSpPr>
          <p:cNvPr id="1032" name="Freeform 8">
            <a:extLst>
              <a:ext uri="{FF2B5EF4-FFF2-40B4-BE49-F238E27FC236}">
                <a16:creationId xmlns:a16="http://schemas.microsoft.com/office/drawing/2014/main" id="{0362D880-06BD-4D02-876C-3226AC8E6F10}"/>
              </a:ext>
            </a:extLst>
          </p:cNvPr>
          <p:cNvSpPr>
            <a:spLocks/>
          </p:cNvSpPr>
          <p:nvPr/>
        </p:nvSpPr>
        <p:spPr bwMode="auto">
          <a:xfrm>
            <a:off x="8916988" y="4083844"/>
            <a:ext cx="227012" cy="35719"/>
          </a:xfrm>
          <a:custGeom>
            <a:avLst/>
            <a:gdLst>
              <a:gd name="T0" fmla="*/ 0 w 285"/>
              <a:gd name="T1" fmla="*/ 2147483646 h 61"/>
              <a:gd name="T2" fmla="*/ 2147483646 w 285"/>
              <a:gd name="T3" fmla="*/ 2147483646 h 61"/>
              <a:gd name="T4" fmla="*/ 2147483646 w 285"/>
              <a:gd name="T5" fmla="*/ 2147483646 h 61"/>
              <a:gd name="T6" fmla="*/ 2147483646 w 285"/>
              <a:gd name="T7" fmla="*/ 2147483646 h 61"/>
              <a:gd name="T8" fmla="*/ 2147483646 w 285"/>
              <a:gd name="T9" fmla="*/ 2147483646 h 61"/>
              <a:gd name="T10" fmla="*/ 2147483646 w 285"/>
              <a:gd name="T11" fmla="*/ 2147483646 h 61"/>
              <a:gd name="T12" fmla="*/ 2147483646 w 285"/>
              <a:gd name="T13" fmla="*/ 2147483646 h 61"/>
              <a:gd name="T14" fmla="*/ 2147483646 w 285"/>
              <a:gd name="T15" fmla="*/ 2147483646 h 61"/>
              <a:gd name="T16" fmla="*/ 2147483646 w 285"/>
              <a:gd name="T17" fmla="*/ 0 h 61"/>
              <a:gd name="T18" fmla="*/ 2147483646 w 285"/>
              <a:gd name="T19" fmla="*/ 0 h 61"/>
              <a:gd name="T20" fmla="*/ 2147483646 w 285"/>
              <a:gd name="T21" fmla="*/ 0 h 61"/>
              <a:gd name="T22" fmla="*/ 2147483646 w 285"/>
              <a:gd name="T23" fmla="*/ 0 h 61"/>
              <a:gd name="T24" fmla="*/ 2147483646 w 285"/>
              <a:gd name="T25" fmla="*/ 2147483646 h 61"/>
              <a:gd name="T26" fmla="*/ 2147483646 w 285"/>
              <a:gd name="T27" fmla="*/ 2147483646 h 61"/>
              <a:gd name="T28" fmla="*/ 2147483646 w 285"/>
              <a:gd name="T29" fmla="*/ 2147483646 h 61"/>
              <a:gd name="T30" fmla="*/ 2147483646 w 285"/>
              <a:gd name="T31" fmla="*/ 2147483646 h 61"/>
              <a:gd name="T32" fmla="*/ 2147483646 w 285"/>
              <a:gd name="T33" fmla="*/ 2147483646 h 61"/>
              <a:gd name="T34" fmla="*/ 2147483646 w 285"/>
              <a:gd name="T35" fmla="*/ 2147483646 h 61"/>
              <a:gd name="T36" fmla="*/ 2147483646 w 285"/>
              <a:gd name="T37" fmla="*/ 2147483646 h 61"/>
              <a:gd name="T38" fmla="*/ 2147483646 w 285"/>
              <a:gd name="T39" fmla="*/ 2147483646 h 61"/>
              <a:gd name="T40" fmla="*/ 2147483646 w 285"/>
              <a:gd name="T41" fmla="*/ 2147483646 h 61"/>
              <a:gd name="T42" fmla="*/ 2147483646 w 285"/>
              <a:gd name="T43" fmla="*/ 2147483646 h 61"/>
              <a:gd name="T44" fmla="*/ 2147483646 w 285"/>
              <a:gd name="T45" fmla="*/ 2147483646 h 61"/>
              <a:gd name="T46" fmla="*/ 2147483646 w 285"/>
              <a:gd name="T47" fmla="*/ 2147483646 h 61"/>
              <a:gd name="T48" fmla="*/ 2147483646 w 285"/>
              <a:gd name="T49" fmla="*/ 2147483646 h 61"/>
              <a:gd name="T50" fmla="*/ 2147483646 w 285"/>
              <a:gd name="T51" fmla="*/ 2147483646 h 61"/>
              <a:gd name="T52" fmla="*/ 2147483646 w 285"/>
              <a:gd name="T53" fmla="*/ 2147483646 h 61"/>
              <a:gd name="T54" fmla="*/ 2147483646 w 285"/>
              <a:gd name="T55" fmla="*/ 2147483646 h 61"/>
              <a:gd name="T56" fmla="*/ 2147483646 w 285"/>
              <a:gd name="T57" fmla="*/ 2147483646 h 61"/>
              <a:gd name="T58" fmla="*/ 2147483646 w 285"/>
              <a:gd name="T59" fmla="*/ 2147483646 h 61"/>
              <a:gd name="T60" fmla="*/ 2147483646 w 285"/>
              <a:gd name="T61" fmla="*/ 2147483646 h 61"/>
              <a:gd name="T62" fmla="*/ 2147483646 w 285"/>
              <a:gd name="T63" fmla="*/ 2147483646 h 61"/>
              <a:gd name="T64" fmla="*/ 2147483646 w 285"/>
              <a:gd name="T65" fmla="*/ 2147483646 h 61"/>
              <a:gd name="T66" fmla="*/ 2147483646 w 285"/>
              <a:gd name="T67" fmla="*/ 2147483646 h 61"/>
              <a:gd name="T68" fmla="*/ 2147483646 w 285"/>
              <a:gd name="T69" fmla="*/ 2147483646 h 61"/>
              <a:gd name="T70" fmla="*/ 2147483646 w 285"/>
              <a:gd name="T71" fmla="*/ 2147483646 h 61"/>
              <a:gd name="T72" fmla="*/ 2147483646 w 285"/>
              <a:gd name="T73" fmla="*/ 2147483646 h 61"/>
              <a:gd name="T74" fmla="*/ 2147483646 w 285"/>
              <a:gd name="T75" fmla="*/ 2147483646 h 61"/>
              <a:gd name="T76" fmla="*/ 2147483646 w 285"/>
              <a:gd name="T77" fmla="*/ 2147483646 h 61"/>
              <a:gd name="T78" fmla="*/ 2147483646 w 285"/>
              <a:gd name="T79" fmla="*/ 2147483646 h 61"/>
              <a:gd name="T80" fmla="*/ 2147483646 w 285"/>
              <a:gd name="T81" fmla="*/ 2147483646 h 61"/>
              <a:gd name="T82" fmla="*/ 2147483646 w 285"/>
              <a:gd name="T83" fmla="*/ 2147483646 h 61"/>
              <a:gd name="T84" fmla="*/ 2147483646 w 285"/>
              <a:gd name="T85" fmla="*/ 2147483646 h 61"/>
              <a:gd name="T86" fmla="*/ 2147483646 w 285"/>
              <a:gd name="T87" fmla="*/ 2147483646 h 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85" h="61">
                <a:moveTo>
                  <a:pt x="2" y="61"/>
                </a:moveTo>
                <a:lnTo>
                  <a:pt x="0" y="59"/>
                </a:lnTo>
                <a:lnTo>
                  <a:pt x="0" y="55"/>
                </a:lnTo>
                <a:lnTo>
                  <a:pt x="2" y="48"/>
                </a:lnTo>
                <a:lnTo>
                  <a:pt x="5" y="40"/>
                </a:lnTo>
                <a:lnTo>
                  <a:pt x="9" y="34"/>
                </a:lnTo>
                <a:lnTo>
                  <a:pt x="13" y="31"/>
                </a:lnTo>
                <a:lnTo>
                  <a:pt x="17" y="25"/>
                </a:lnTo>
                <a:lnTo>
                  <a:pt x="24" y="21"/>
                </a:lnTo>
                <a:lnTo>
                  <a:pt x="30" y="17"/>
                </a:lnTo>
                <a:lnTo>
                  <a:pt x="40" y="13"/>
                </a:lnTo>
                <a:lnTo>
                  <a:pt x="45" y="10"/>
                </a:lnTo>
                <a:lnTo>
                  <a:pt x="51" y="8"/>
                </a:lnTo>
                <a:lnTo>
                  <a:pt x="57" y="6"/>
                </a:lnTo>
                <a:lnTo>
                  <a:pt x="64" y="6"/>
                </a:lnTo>
                <a:lnTo>
                  <a:pt x="70" y="2"/>
                </a:lnTo>
                <a:lnTo>
                  <a:pt x="78" y="2"/>
                </a:lnTo>
                <a:lnTo>
                  <a:pt x="85" y="0"/>
                </a:lnTo>
                <a:lnTo>
                  <a:pt x="93" y="0"/>
                </a:lnTo>
                <a:lnTo>
                  <a:pt x="100" y="0"/>
                </a:lnTo>
                <a:lnTo>
                  <a:pt x="110" y="0"/>
                </a:lnTo>
                <a:lnTo>
                  <a:pt x="118" y="0"/>
                </a:lnTo>
                <a:lnTo>
                  <a:pt x="129" y="0"/>
                </a:lnTo>
                <a:lnTo>
                  <a:pt x="137" y="0"/>
                </a:lnTo>
                <a:lnTo>
                  <a:pt x="146" y="2"/>
                </a:lnTo>
                <a:lnTo>
                  <a:pt x="154" y="2"/>
                </a:lnTo>
                <a:lnTo>
                  <a:pt x="163" y="4"/>
                </a:lnTo>
                <a:lnTo>
                  <a:pt x="173" y="6"/>
                </a:lnTo>
                <a:lnTo>
                  <a:pt x="182" y="8"/>
                </a:lnTo>
                <a:lnTo>
                  <a:pt x="192" y="8"/>
                </a:lnTo>
                <a:lnTo>
                  <a:pt x="201" y="12"/>
                </a:lnTo>
                <a:lnTo>
                  <a:pt x="209" y="12"/>
                </a:lnTo>
                <a:lnTo>
                  <a:pt x="216" y="13"/>
                </a:lnTo>
                <a:lnTo>
                  <a:pt x="224" y="15"/>
                </a:lnTo>
                <a:lnTo>
                  <a:pt x="234" y="17"/>
                </a:lnTo>
                <a:lnTo>
                  <a:pt x="239" y="19"/>
                </a:lnTo>
                <a:lnTo>
                  <a:pt x="247" y="21"/>
                </a:lnTo>
                <a:lnTo>
                  <a:pt x="254" y="23"/>
                </a:lnTo>
                <a:lnTo>
                  <a:pt x="260" y="25"/>
                </a:lnTo>
                <a:lnTo>
                  <a:pt x="266" y="25"/>
                </a:lnTo>
                <a:lnTo>
                  <a:pt x="270" y="27"/>
                </a:lnTo>
                <a:lnTo>
                  <a:pt x="273" y="27"/>
                </a:lnTo>
                <a:lnTo>
                  <a:pt x="279" y="29"/>
                </a:lnTo>
                <a:lnTo>
                  <a:pt x="283" y="31"/>
                </a:lnTo>
                <a:lnTo>
                  <a:pt x="285" y="32"/>
                </a:lnTo>
                <a:lnTo>
                  <a:pt x="279" y="44"/>
                </a:lnTo>
                <a:lnTo>
                  <a:pt x="277" y="44"/>
                </a:lnTo>
                <a:lnTo>
                  <a:pt x="273" y="42"/>
                </a:lnTo>
                <a:lnTo>
                  <a:pt x="268" y="42"/>
                </a:lnTo>
                <a:lnTo>
                  <a:pt x="260" y="40"/>
                </a:lnTo>
                <a:lnTo>
                  <a:pt x="251" y="38"/>
                </a:lnTo>
                <a:lnTo>
                  <a:pt x="241" y="36"/>
                </a:lnTo>
                <a:lnTo>
                  <a:pt x="235" y="34"/>
                </a:lnTo>
                <a:lnTo>
                  <a:pt x="230" y="34"/>
                </a:lnTo>
                <a:lnTo>
                  <a:pt x="224" y="32"/>
                </a:lnTo>
                <a:lnTo>
                  <a:pt x="218" y="32"/>
                </a:lnTo>
                <a:lnTo>
                  <a:pt x="213" y="31"/>
                </a:lnTo>
                <a:lnTo>
                  <a:pt x="207" y="31"/>
                </a:lnTo>
                <a:lnTo>
                  <a:pt x="201" y="29"/>
                </a:lnTo>
                <a:lnTo>
                  <a:pt x="196" y="29"/>
                </a:lnTo>
                <a:lnTo>
                  <a:pt x="190" y="27"/>
                </a:lnTo>
                <a:lnTo>
                  <a:pt x="182" y="27"/>
                </a:lnTo>
                <a:lnTo>
                  <a:pt x="178" y="25"/>
                </a:lnTo>
                <a:lnTo>
                  <a:pt x="173" y="25"/>
                </a:lnTo>
                <a:lnTo>
                  <a:pt x="167" y="23"/>
                </a:lnTo>
                <a:lnTo>
                  <a:pt x="163" y="23"/>
                </a:lnTo>
                <a:lnTo>
                  <a:pt x="158" y="21"/>
                </a:lnTo>
                <a:lnTo>
                  <a:pt x="154" y="21"/>
                </a:lnTo>
                <a:lnTo>
                  <a:pt x="148" y="19"/>
                </a:lnTo>
                <a:lnTo>
                  <a:pt x="142" y="19"/>
                </a:lnTo>
                <a:lnTo>
                  <a:pt x="144" y="48"/>
                </a:lnTo>
                <a:lnTo>
                  <a:pt x="110" y="15"/>
                </a:lnTo>
                <a:lnTo>
                  <a:pt x="118" y="48"/>
                </a:lnTo>
                <a:lnTo>
                  <a:pt x="83" y="21"/>
                </a:lnTo>
                <a:lnTo>
                  <a:pt x="91" y="48"/>
                </a:lnTo>
                <a:lnTo>
                  <a:pt x="59" y="29"/>
                </a:lnTo>
                <a:lnTo>
                  <a:pt x="57" y="29"/>
                </a:lnTo>
                <a:lnTo>
                  <a:pt x="53" y="31"/>
                </a:lnTo>
                <a:lnTo>
                  <a:pt x="49" y="31"/>
                </a:lnTo>
                <a:lnTo>
                  <a:pt x="43" y="34"/>
                </a:lnTo>
                <a:lnTo>
                  <a:pt x="38" y="36"/>
                </a:lnTo>
                <a:lnTo>
                  <a:pt x="32" y="38"/>
                </a:lnTo>
                <a:lnTo>
                  <a:pt x="26" y="42"/>
                </a:lnTo>
                <a:lnTo>
                  <a:pt x="23" y="44"/>
                </a:lnTo>
                <a:lnTo>
                  <a:pt x="15" y="50"/>
                </a:lnTo>
                <a:lnTo>
                  <a:pt x="7" y="55"/>
                </a:lnTo>
                <a:lnTo>
                  <a:pt x="4" y="59"/>
                </a:lnTo>
                <a:lnTo>
                  <a:pt x="2" y="6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IN"/>
          </a:p>
        </p:txBody>
      </p:sp>
      <p:pic>
        <p:nvPicPr>
          <p:cNvPr id="10" name="Picture 8" descr="Cover-6Ed"/>
          <p:cNvPicPr>
            <a:picLocks noChangeAspect="1" noChangeArrowheads="1"/>
          </p:cNvPicPr>
          <p:nvPr userDrawn="1"/>
        </p:nvPicPr>
        <p:blipFill>
          <a:blip r:embed="rId14"/>
          <a:stretch>
            <a:fillRect/>
          </a:stretch>
        </p:blipFill>
        <p:spPr bwMode="auto">
          <a:xfrm>
            <a:off x="5546" y="1"/>
            <a:ext cx="742012" cy="71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828203851"/>
      </p:ext>
    </p:extLst>
  </p:cSld>
  <p:clrMap bg1="lt1" tx1="dk1" bg2="lt2" tx2="dk2" accent1="accent1" accent2="accent2" accent3="accent3" accent4="accent4" accent5="accent5" accent6="accent6" hlink="hlink" folHlink="folHlink"/>
  <p:sldLayoutIdLst>
    <p:sldLayoutId id="2147493628" r:id="rId1"/>
    <p:sldLayoutId id="2147493629" r:id="rId2"/>
    <p:sldLayoutId id="2147493630" r:id="rId3"/>
    <p:sldLayoutId id="2147493631" r:id="rId4"/>
    <p:sldLayoutId id="2147493632" r:id="rId5"/>
    <p:sldLayoutId id="2147493633" r:id="rId6"/>
    <p:sldLayoutId id="2147493634" r:id="rId7"/>
    <p:sldLayoutId id="2147493635" r:id="rId8"/>
    <p:sldLayoutId id="2147493636" r:id="rId9"/>
    <p:sldLayoutId id="2147493637" r:id="rId10"/>
    <p:sldLayoutId id="2147493638" r:id="rId11"/>
    <p:sldLayoutId id="2147493639" r:id="rId12"/>
  </p:sldLayoutIdLst>
  <p:txStyles>
    <p:titleStyle>
      <a:lvl1pPr algn="ctr" rtl="0" eaLnBrk="0" fontAlgn="base" hangingPunct="0">
        <a:spcBef>
          <a:spcPct val="0"/>
        </a:spcBef>
        <a:spcAft>
          <a:spcPct val="0"/>
        </a:spcAft>
        <a:defRPr kumimoji="1" sz="2100" b="1">
          <a:solidFill>
            <a:srgbClr val="002060"/>
          </a:solidFill>
          <a:effectLst>
            <a:outerShdw blurRad="38100" dist="38100" dir="2700000" algn="tl">
              <a:srgbClr val="DDDDDD"/>
            </a:outerShdw>
          </a:effectLst>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2pPr>
      <a:lvl3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3pPr>
      <a:lvl4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4pPr>
      <a:lvl5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5pPr>
      <a:lvl6pPr marL="3429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6pPr>
      <a:lvl7pPr marL="6858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7pPr>
      <a:lvl8pPr marL="10287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8pPr>
      <a:lvl9pPr marL="13716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9pPr>
    </p:titleStyle>
    <p:bodyStyle>
      <a:lvl1pPr marL="257175" indent="-257175" algn="l" rtl="0" eaLnBrk="0" fontAlgn="base" hangingPunct="0">
        <a:spcBef>
          <a:spcPct val="35000"/>
        </a:spcBef>
        <a:spcAft>
          <a:spcPct val="0"/>
        </a:spcAft>
        <a:buClr>
          <a:srgbClr val="002060"/>
        </a:buClr>
        <a:buSzPct val="100000"/>
        <a:buFont typeface="Monotype Sorts" pitchFamily="-65" charset="2"/>
        <a:buChar char="n"/>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95000"/>
        <a:buFont typeface="Monotype Sorts" pitchFamily="-65" charset="2"/>
        <a:buChar char="l"/>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ebdings" panose="05030102010509060703" pitchFamily="18" charset="2"/>
        <a:buChar char="4"/>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Times New Roman" panose="02020603050405020304" pitchFamily="18"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6112478-D9B7-4D0D-ADE5-62D5EFAAFBBF}"/>
              </a:ext>
            </a:extLst>
          </p:cNvPr>
          <p:cNvSpPr>
            <a:spLocks noGrp="1" noChangeArrowheads="1"/>
          </p:cNvSpPr>
          <p:nvPr>
            <p:ph type="body" idx="1"/>
          </p:nvPr>
        </p:nvSpPr>
        <p:spPr bwMode="auto">
          <a:xfrm>
            <a:off x="768351" y="820342"/>
            <a:ext cx="7707313" cy="367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512003" name="Rectangle 3">
            <a:extLst>
              <a:ext uri="{FF2B5EF4-FFF2-40B4-BE49-F238E27FC236}">
                <a16:creationId xmlns:a16="http://schemas.microsoft.com/office/drawing/2014/main" id="{D2EB5033-CF44-472B-B77D-FAA18581E631}"/>
              </a:ext>
            </a:extLst>
          </p:cNvPr>
          <p:cNvSpPr>
            <a:spLocks noGrp="1" noChangeArrowheads="1"/>
          </p:cNvSpPr>
          <p:nvPr>
            <p:ph type="sldNum" sz="quarter" idx="4"/>
          </p:nvPr>
        </p:nvSpPr>
        <p:spPr bwMode="auto">
          <a:xfrm>
            <a:off x="6553200" y="4800600"/>
            <a:ext cx="19050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spcBef>
                <a:spcPct val="50000"/>
              </a:spcBef>
              <a:defRPr sz="1050">
                <a:solidFill>
                  <a:srgbClr val="002060"/>
                </a:solidFill>
                <a:latin typeface="Times New Roman" panose="02020603050405020304" pitchFamily="18" charset="0"/>
              </a:defRPr>
            </a:lvl1pPr>
          </a:lstStyle>
          <a:p>
            <a:pPr>
              <a:defRPr/>
            </a:pPr>
            <a:fld id="{8BECA7E0-09BC-41D3-BD93-B7E81A2ACCB7}" type="slidenum">
              <a:rPr lang="en-US" altLang="en-US" smtClean="0"/>
              <a:pPr>
                <a:defRPr/>
              </a:pPr>
              <a:t>‹#›</a:t>
            </a:fld>
            <a:endParaRPr lang="en-US" altLang="en-US" dirty="0"/>
          </a:p>
        </p:txBody>
      </p:sp>
      <p:sp>
        <p:nvSpPr>
          <p:cNvPr id="1028" name="Text Box 4">
            <a:extLst>
              <a:ext uri="{FF2B5EF4-FFF2-40B4-BE49-F238E27FC236}">
                <a16:creationId xmlns:a16="http://schemas.microsoft.com/office/drawing/2014/main" id="{D0CFC8B2-2C6C-4CA4-9AFC-14298F0DD4EC}"/>
              </a:ext>
            </a:extLst>
          </p:cNvPr>
          <p:cNvSpPr txBox="1">
            <a:spLocks noChangeArrowheads="1"/>
          </p:cNvSpPr>
          <p:nvPr/>
        </p:nvSpPr>
        <p:spPr bwMode="auto">
          <a:xfrm>
            <a:off x="7025878" y="4960144"/>
            <a:ext cx="1854995"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©Silberschatz, Korth and Sudarshan</a:t>
            </a:r>
          </a:p>
        </p:txBody>
      </p:sp>
      <p:sp>
        <p:nvSpPr>
          <p:cNvPr id="512005" name="Text Box 5">
            <a:extLst>
              <a:ext uri="{FF2B5EF4-FFF2-40B4-BE49-F238E27FC236}">
                <a16:creationId xmlns:a16="http://schemas.microsoft.com/office/drawing/2014/main" id="{ED25C836-0663-424A-84A7-5AB803422860}"/>
              </a:ext>
            </a:extLst>
          </p:cNvPr>
          <p:cNvSpPr txBox="1">
            <a:spLocks noChangeArrowheads="1"/>
          </p:cNvSpPr>
          <p:nvPr userDrawn="1"/>
        </p:nvSpPr>
        <p:spPr bwMode="auto">
          <a:xfrm>
            <a:off x="4512847" y="4960144"/>
            <a:ext cx="381835" cy="207749"/>
          </a:xfrm>
          <a:prstGeom prst="rect">
            <a:avLst/>
          </a:prstGeom>
          <a:noFill/>
          <a:ln w="9525">
            <a:noFill/>
            <a:miter lim="800000"/>
            <a:headEnd/>
            <a:tailEnd/>
          </a:ln>
          <a:effec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6.</a:t>
            </a:r>
            <a:fld id="{669DE52E-05EC-4487-BE79-3F9A6A9F8797}" type="slidenum">
              <a:rPr lang="en-US" altLang="en-US" sz="750" b="1" smtClean="0">
                <a:solidFill>
                  <a:srgbClr val="002060"/>
                </a:solidFill>
              </a:rPr>
              <a:pPr algn="ctr">
                <a:spcBef>
                  <a:spcPct val="50000"/>
                </a:spcBef>
                <a:defRPr/>
              </a:pPr>
              <a:t>‹#›</a:t>
            </a:fld>
            <a:endParaRPr lang="en-US" altLang="en-US" sz="750" b="1" dirty="0">
              <a:solidFill>
                <a:srgbClr val="002060"/>
              </a:solidFill>
            </a:endParaRPr>
          </a:p>
        </p:txBody>
      </p:sp>
      <p:sp>
        <p:nvSpPr>
          <p:cNvPr id="512006" name="Rectangle 6">
            <a:extLst>
              <a:ext uri="{FF2B5EF4-FFF2-40B4-BE49-F238E27FC236}">
                <a16:creationId xmlns:a16="http://schemas.microsoft.com/office/drawing/2014/main" id="{BFAC4B4C-D3C2-4A14-871E-CC7D45F0769E}"/>
              </a:ext>
            </a:extLst>
          </p:cNvPr>
          <p:cNvSpPr>
            <a:spLocks noGrp="1" noChangeArrowheads="1"/>
          </p:cNvSpPr>
          <p:nvPr>
            <p:ph type="title"/>
          </p:nvPr>
        </p:nvSpPr>
        <p:spPr bwMode="auto">
          <a:xfrm>
            <a:off x="768350" y="88106"/>
            <a:ext cx="80772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1" name="Text Box 7">
            <a:extLst>
              <a:ext uri="{FF2B5EF4-FFF2-40B4-BE49-F238E27FC236}">
                <a16:creationId xmlns:a16="http://schemas.microsoft.com/office/drawing/2014/main" id="{5472E9A1-C06F-4393-872E-7F8100F91627}"/>
              </a:ext>
            </a:extLst>
          </p:cNvPr>
          <p:cNvSpPr txBox="1">
            <a:spLocks noChangeArrowheads="1"/>
          </p:cNvSpPr>
          <p:nvPr/>
        </p:nvSpPr>
        <p:spPr bwMode="auto">
          <a:xfrm>
            <a:off x="0" y="4960144"/>
            <a:ext cx="1996059"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charset="0"/>
                <a:ea typeface="ＭＳ Ｐゴシック" charset="0"/>
                <a:cs typeface="ＭＳ Ｐゴシック" charset="0"/>
              </a:defRPr>
            </a:lvl1pPr>
            <a:lvl2pPr marL="742950" indent="-285750">
              <a:defRPr sz="1600">
                <a:solidFill>
                  <a:schemeClr val="tx1"/>
                </a:solidFill>
                <a:latin typeface="Helvetica" charset="0"/>
                <a:ea typeface="ＭＳ Ｐゴシック" charset="0"/>
              </a:defRPr>
            </a:lvl2pPr>
            <a:lvl3pPr marL="1143000" indent="-228600">
              <a:defRPr sz="1600">
                <a:solidFill>
                  <a:schemeClr val="tx1"/>
                </a:solidFill>
                <a:latin typeface="Helvetica" charset="0"/>
                <a:ea typeface="ＭＳ Ｐゴシック" charset="0"/>
              </a:defRPr>
            </a:lvl3pPr>
            <a:lvl4pPr marL="1600200" indent="-228600">
              <a:defRPr sz="1600">
                <a:solidFill>
                  <a:schemeClr val="tx1"/>
                </a:solidFill>
                <a:latin typeface="Helvetica" charset="0"/>
                <a:ea typeface="ＭＳ Ｐゴシック" charset="0"/>
              </a:defRPr>
            </a:lvl4pPr>
            <a:lvl5pPr marL="2057400" indent="-228600">
              <a:defRPr sz="1600">
                <a:solidFill>
                  <a:schemeClr val="tx1"/>
                </a:solidFill>
                <a:latin typeface="Helvetica" charset="0"/>
                <a:ea typeface="ＭＳ Ｐゴシック" charset="0"/>
              </a:defRPr>
            </a:lvl5pPr>
            <a:lvl6pPr marL="2514600" indent="-228600" eaLnBrk="0" fontAlgn="base" hangingPunct="0">
              <a:spcBef>
                <a:spcPct val="0"/>
              </a:spcBef>
              <a:spcAft>
                <a:spcPct val="0"/>
              </a:spcAft>
              <a:defRPr sz="1600">
                <a:solidFill>
                  <a:schemeClr val="tx1"/>
                </a:solidFill>
                <a:latin typeface="Helvetica" charset="0"/>
                <a:ea typeface="ＭＳ Ｐゴシック" charset="0"/>
              </a:defRPr>
            </a:lvl6pPr>
            <a:lvl7pPr marL="2971800" indent="-228600" eaLnBrk="0" fontAlgn="base" hangingPunct="0">
              <a:spcBef>
                <a:spcPct val="0"/>
              </a:spcBef>
              <a:spcAft>
                <a:spcPct val="0"/>
              </a:spcAft>
              <a:defRPr sz="1600">
                <a:solidFill>
                  <a:schemeClr val="tx1"/>
                </a:solidFill>
                <a:latin typeface="Helvetica" charset="0"/>
                <a:ea typeface="ＭＳ Ｐゴシック" charset="0"/>
              </a:defRPr>
            </a:lvl7pPr>
            <a:lvl8pPr marL="3429000" indent="-228600" eaLnBrk="0" fontAlgn="base" hangingPunct="0">
              <a:spcBef>
                <a:spcPct val="0"/>
              </a:spcBef>
              <a:spcAft>
                <a:spcPct val="0"/>
              </a:spcAft>
              <a:defRPr sz="1600">
                <a:solidFill>
                  <a:schemeClr val="tx1"/>
                </a:solidFill>
                <a:latin typeface="Helvetica" charset="0"/>
                <a:ea typeface="ＭＳ Ｐゴシック" charset="0"/>
              </a:defRPr>
            </a:lvl8pPr>
            <a:lvl9pPr marL="3886200" indent="-228600" eaLnBrk="0" fontAlgn="base" hangingPunct="0">
              <a:spcBef>
                <a:spcPct val="0"/>
              </a:spcBef>
              <a:spcAft>
                <a:spcPct val="0"/>
              </a:spcAft>
              <a:defRPr sz="1600">
                <a:solidFill>
                  <a:schemeClr val="tx1"/>
                </a:solidFill>
                <a:latin typeface="Helvetica" charset="0"/>
                <a:ea typeface="ＭＳ Ｐゴシック" charset="0"/>
              </a:defRPr>
            </a:lvl9pPr>
          </a:lstStyle>
          <a:p>
            <a:pPr>
              <a:spcBef>
                <a:spcPct val="50000"/>
              </a:spcBef>
              <a:defRPr/>
            </a:pPr>
            <a:r>
              <a:rPr lang="en-US" sz="750" b="1" dirty="0">
                <a:solidFill>
                  <a:srgbClr val="002060"/>
                </a:solidFill>
              </a:rPr>
              <a:t>Database System Concepts - 7</a:t>
            </a:r>
            <a:r>
              <a:rPr lang="en-US" sz="750" b="1" baseline="30000" dirty="0">
                <a:solidFill>
                  <a:srgbClr val="002060"/>
                </a:solidFill>
              </a:rPr>
              <a:t>th</a:t>
            </a:r>
            <a:r>
              <a:rPr lang="en-US" sz="750" b="1" dirty="0">
                <a:solidFill>
                  <a:srgbClr val="002060"/>
                </a:solidFill>
              </a:rPr>
              <a:t> Edition</a:t>
            </a:r>
          </a:p>
        </p:txBody>
      </p:sp>
      <p:sp>
        <p:nvSpPr>
          <p:cNvPr id="1032" name="Freeform 8">
            <a:extLst>
              <a:ext uri="{FF2B5EF4-FFF2-40B4-BE49-F238E27FC236}">
                <a16:creationId xmlns:a16="http://schemas.microsoft.com/office/drawing/2014/main" id="{0362D880-06BD-4D02-876C-3226AC8E6F10}"/>
              </a:ext>
            </a:extLst>
          </p:cNvPr>
          <p:cNvSpPr>
            <a:spLocks/>
          </p:cNvSpPr>
          <p:nvPr/>
        </p:nvSpPr>
        <p:spPr bwMode="auto">
          <a:xfrm>
            <a:off x="8916988" y="4083844"/>
            <a:ext cx="227012" cy="35719"/>
          </a:xfrm>
          <a:custGeom>
            <a:avLst/>
            <a:gdLst>
              <a:gd name="T0" fmla="*/ 0 w 285"/>
              <a:gd name="T1" fmla="*/ 2147483646 h 61"/>
              <a:gd name="T2" fmla="*/ 2147483646 w 285"/>
              <a:gd name="T3" fmla="*/ 2147483646 h 61"/>
              <a:gd name="T4" fmla="*/ 2147483646 w 285"/>
              <a:gd name="T5" fmla="*/ 2147483646 h 61"/>
              <a:gd name="T6" fmla="*/ 2147483646 w 285"/>
              <a:gd name="T7" fmla="*/ 2147483646 h 61"/>
              <a:gd name="T8" fmla="*/ 2147483646 w 285"/>
              <a:gd name="T9" fmla="*/ 2147483646 h 61"/>
              <a:gd name="T10" fmla="*/ 2147483646 w 285"/>
              <a:gd name="T11" fmla="*/ 2147483646 h 61"/>
              <a:gd name="T12" fmla="*/ 2147483646 w 285"/>
              <a:gd name="T13" fmla="*/ 2147483646 h 61"/>
              <a:gd name="T14" fmla="*/ 2147483646 w 285"/>
              <a:gd name="T15" fmla="*/ 2147483646 h 61"/>
              <a:gd name="T16" fmla="*/ 2147483646 w 285"/>
              <a:gd name="T17" fmla="*/ 0 h 61"/>
              <a:gd name="T18" fmla="*/ 2147483646 w 285"/>
              <a:gd name="T19" fmla="*/ 0 h 61"/>
              <a:gd name="T20" fmla="*/ 2147483646 w 285"/>
              <a:gd name="T21" fmla="*/ 0 h 61"/>
              <a:gd name="T22" fmla="*/ 2147483646 w 285"/>
              <a:gd name="T23" fmla="*/ 0 h 61"/>
              <a:gd name="T24" fmla="*/ 2147483646 w 285"/>
              <a:gd name="T25" fmla="*/ 2147483646 h 61"/>
              <a:gd name="T26" fmla="*/ 2147483646 w 285"/>
              <a:gd name="T27" fmla="*/ 2147483646 h 61"/>
              <a:gd name="T28" fmla="*/ 2147483646 w 285"/>
              <a:gd name="T29" fmla="*/ 2147483646 h 61"/>
              <a:gd name="T30" fmla="*/ 2147483646 w 285"/>
              <a:gd name="T31" fmla="*/ 2147483646 h 61"/>
              <a:gd name="T32" fmla="*/ 2147483646 w 285"/>
              <a:gd name="T33" fmla="*/ 2147483646 h 61"/>
              <a:gd name="T34" fmla="*/ 2147483646 w 285"/>
              <a:gd name="T35" fmla="*/ 2147483646 h 61"/>
              <a:gd name="T36" fmla="*/ 2147483646 w 285"/>
              <a:gd name="T37" fmla="*/ 2147483646 h 61"/>
              <a:gd name="T38" fmla="*/ 2147483646 w 285"/>
              <a:gd name="T39" fmla="*/ 2147483646 h 61"/>
              <a:gd name="T40" fmla="*/ 2147483646 w 285"/>
              <a:gd name="T41" fmla="*/ 2147483646 h 61"/>
              <a:gd name="T42" fmla="*/ 2147483646 w 285"/>
              <a:gd name="T43" fmla="*/ 2147483646 h 61"/>
              <a:gd name="T44" fmla="*/ 2147483646 w 285"/>
              <a:gd name="T45" fmla="*/ 2147483646 h 61"/>
              <a:gd name="T46" fmla="*/ 2147483646 w 285"/>
              <a:gd name="T47" fmla="*/ 2147483646 h 61"/>
              <a:gd name="T48" fmla="*/ 2147483646 w 285"/>
              <a:gd name="T49" fmla="*/ 2147483646 h 61"/>
              <a:gd name="T50" fmla="*/ 2147483646 w 285"/>
              <a:gd name="T51" fmla="*/ 2147483646 h 61"/>
              <a:gd name="T52" fmla="*/ 2147483646 w 285"/>
              <a:gd name="T53" fmla="*/ 2147483646 h 61"/>
              <a:gd name="T54" fmla="*/ 2147483646 w 285"/>
              <a:gd name="T55" fmla="*/ 2147483646 h 61"/>
              <a:gd name="T56" fmla="*/ 2147483646 w 285"/>
              <a:gd name="T57" fmla="*/ 2147483646 h 61"/>
              <a:gd name="T58" fmla="*/ 2147483646 w 285"/>
              <a:gd name="T59" fmla="*/ 2147483646 h 61"/>
              <a:gd name="T60" fmla="*/ 2147483646 w 285"/>
              <a:gd name="T61" fmla="*/ 2147483646 h 61"/>
              <a:gd name="T62" fmla="*/ 2147483646 w 285"/>
              <a:gd name="T63" fmla="*/ 2147483646 h 61"/>
              <a:gd name="T64" fmla="*/ 2147483646 w 285"/>
              <a:gd name="T65" fmla="*/ 2147483646 h 61"/>
              <a:gd name="T66" fmla="*/ 2147483646 w 285"/>
              <a:gd name="T67" fmla="*/ 2147483646 h 61"/>
              <a:gd name="T68" fmla="*/ 2147483646 w 285"/>
              <a:gd name="T69" fmla="*/ 2147483646 h 61"/>
              <a:gd name="T70" fmla="*/ 2147483646 w 285"/>
              <a:gd name="T71" fmla="*/ 2147483646 h 61"/>
              <a:gd name="T72" fmla="*/ 2147483646 w 285"/>
              <a:gd name="T73" fmla="*/ 2147483646 h 61"/>
              <a:gd name="T74" fmla="*/ 2147483646 w 285"/>
              <a:gd name="T75" fmla="*/ 2147483646 h 61"/>
              <a:gd name="T76" fmla="*/ 2147483646 w 285"/>
              <a:gd name="T77" fmla="*/ 2147483646 h 61"/>
              <a:gd name="T78" fmla="*/ 2147483646 w 285"/>
              <a:gd name="T79" fmla="*/ 2147483646 h 61"/>
              <a:gd name="T80" fmla="*/ 2147483646 w 285"/>
              <a:gd name="T81" fmla="*/ 2147483646 h 61"/>
              <a:gd name="T82" fmla="*/ 2147483646 w 285"/>
              <a:gd name="T83" fmla="*/ 2147483646 h 61"/>
              <a:gd name="T84" fmla="*/ 2147483646 w 285"/>
              <a:gd name="T85" fmla="*/ 2147483646 h 61"/>
              <a:gd name="T86" fmla="*/ 2147483646 w 285"/>
              <a:gd name="T87" fmla="*/ 2147483646 h 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85" h="61">
                <a:moveTo>
                  <a:pt x="2" y="61"/>
                </a:moveTo>
                <a:lnTo>
                  <a:pt x="0" y="59"/>
                </a:lnTo>
                <a:lnTo>
                  <a:pt x="0" y="55"/>
                </a:lnTo>
                <a:lnTo>
                  <a:pt x="2" y="48"/>
                </a:lnTo>
                <a:lnTo>
                  <a:pt x="5" y="40"/>
                </a:lnTo>
                <a:lnTo>
                  <a:pt x="9" y="34"/>
                </a:lnTo>
                <a:lnTo>
                  <a:pt x="13" y="31"/>
                </a:lnTo>
                <a:lnTo>
                  <a:pt x="17" y="25"/>
                </a:lnTo>
                <a:lnTo>
                  <a:pt x="24" y="21"/>
                </a:lnTo>
                <a:lnTo>
                  <a:pt x="30" y="17"/>
                </a:lnTo>
                <a:lnTo>
                  <a:pt x="40" y="13"/>
                </a:lnTo>
                <a:lnTo>
                  <a:pt x="45" y="10"/>
                </a:lnTo>
                <a:lnTo>
                  <a:pt x="51" y="8"/>
                </a:lnTo>
                <a:lnTo>
                  <a:pt x="57" y="6"/>
                </a:lnTo>
                <a:lnTo>
                  <a:pt x="64" y="6"/>
                </a:lnTo>
                <a:lnTo>
                  <a:pt x="70" y="2"/>
                </a:lnTo>
                <a:lnTo>
                  <a:pt x="78" y="2"/>
                </a:lnTo>
                <a:lnTo>
                  <a:pt x="85" y="0"/>
                </a:lnTo>
                <a:lnTo>
                  <a:pt x="93" y="0"/>
                </a:lnTo>
                <a:lnTo>
                  <a:pt x="100" y="0"/>
                </a:lnTo>
                <a:lnTo>
                  <a:pt x="110" y="0"/>
                </a:lnTo>
                <a:lnTo>
                  <a:pt x="118" y="0"/>
                </a:lnTo>
                <a:lnTo>
                  <a:pt x="129" y="0"/>
                </a:lnTo>
                <a:lnTo>
                  <a:pt x="137" y="0"/>
                </a:lnTo>
                <a:lnTo>
                  <a:pt x="146" y="2"/>
                </a:lnTo>
                <a:lnTo>
                  <a:pt x="154" y="2"/>
                </a:lnTo>
                <a:lnTo>
                  <a:pt x="163" y="4"/>
                </a:lnTo>
                <a:lnTo>
                  <a:pt x="173" y="6"/>
                </a:lnTo>
                <a:lnTo>
                  <a:pt x="182" y="8"/>
                </a:lnTo>
                <a:lnTo>
                  <a:pt x="192" y="8"/>
                </a:lnTo>
                <a:lnTo>
                  <a:pt x="201" y="12"/>
                </a:lnTo>
                <a:lnTo>
                  <a:pt x="209" y="12"/>
                </a:lnTo>
                <a:lnTo>
                  <a:pt x="216" y="13"/>
                </a:lnTo>
                <a:lnTo>
                  <a:pt x="224" y="15"/>
                </a:lnTo>
                <a:lnTo>
                  <a:pt x="234" y="17"/>
                </a:lnTo>
                <a:lnTo>
                  <a:pt x="239" y="19"/>
                </a:lnTo>
                <a:lnTo>
                  <a:pt x="247" y="21"/>
                </a:lnTo>
                <a:lnTo>
                  <a:pt x="254" y="23"/>
                </a:lnTo>
                <a:lnTo>
                  <a:pt x="260" y="25"/>
                </a:lnTo>
                <a:lnTo>
                  <a:pt x="266" y="25"/>
                </a:lnTo>
                <a:lnTo>
                  <a:pt x="270" y="27"/>
                </a:lnTo>
                <a:lnTo>
                  <a:pt x="273" y="27"/>
                </a:lnTo>
                <a:lnTo>
                  <a:pt x="279" y="29"/>
                </a:lnTo>
                <a:lnTo>
                  <a:pt x="283" y="31"/>
                </a:lnTo>
                <a:lnTo>
                  <a:pt x="285" y="32"/>
                </a:lnTo>
                <a:lnTo>
                  <a:pt x="279" y="44"/>
                </a:lnTo>
                <a:lnTo>
                  <a:pt x="277" y="44"/>
                </a:lnTo>
                <a:lnTo>
                  <a:pt x="273" y="42"/>
                </a:lnTo>
                <a:lnTo>
                  <a:pt x="268" y="42"/>
                </a:lnTo>
                <a:lnTo>
                  <a:pt x="260" y="40"/>
                </a:lnTo>
                <a:lnTo>
                  <a:pt x="251" y="38"/>
                </a:lnTo>
                <a:lnTo>
                  <a:pt x="241" y="36"/>
                </a:lnTo>
                <a:lnTo>
                  <a:pt x="235" y="34"/>
                </a:lnTo>
                <a:lnTo>
                  <a:pt x="230" y="34"/>
                </a:lnTo>
                <a:lnTo>
                  <a:pt x="224" y="32"/>
                </a:lnTo>
                <a:lnTo>
                  <a:pt x="218" y="32"/>
                </a:lnTo>
                <a:lnTo>
                  <a:pt x="213" y="31"/>
                </a:lnTo>
                <a:lnTo>
                  <a:pt x="207" y="31"/>
                </a:lnTo>
                <a:lnTo>
                  <a:pt x="201" y="29"/>
                </a:lnTo>
                <a:lnTo>
                  <a:pt x="196" y="29"/>
                </a:lnTo>
                <a:lnTo>
                  <a:pt x="190" y="27"/>
                </a:lnTo>
                <a:lnTo>
                  <a:pt x="182" y="27"/>
                </a:lnTo>
                <a:lnTo>
                  <a:pt x="178" y="25"/>
                </a:lnTo>
                <a:lnTo>
                  <a:pt x="173" y="25"/>
                </a:lnTo>
                <a:lnTo>
                  <a:pt x="167" y="23"/>
                </a:lnTo>
                <a:lnTo>
                  <a:pt x="163" y="23"/>
                </a:lnTo>
                <a:lnTo>
                  <a:pt x="158" y="21"/>
                </a:lnTo>
                <a:lnTo>
                  <a:pt x="154" y="21"/>
                </a:lnTo>
                <a:lnTo>
                  <a:pt x="148" y="19"/>
                </a:lnTo>
                <a:lnTo>
                  <a:pt x="142" y="19"/>
                </a:lnTo>
                <a:lnTo>
                  <a:pt x="144" y="48"/>
                </a:lnTo>
                <a:lnTo>
                  <a:pt x="110" y="15"/>
                </a:lnTo>
                <a:lnTo>
                  <a:pt x="118" y="48"/>
                </a:lnTo>
                <a:lnTo>
                  <a:pt x="83" y="21"/>
                </a:lnTo>
                <a:lnTo>
                  <a:pt x="91" y="48"/>
                </a:lnTo>
                <a:lnTo>
                  <a:pt x="59" y="29"/>
                </a:lnTo>
                <a:lnTo>
                  <a:pt x="57" y="29"/>
                </a:lnTo>
                <a:lnTo>
                  <a:pt x="53" y="31"/>
                </a:lnTo>
                <a:lnTo>
                  <a:pt x="49" y="31"/>
                </a:lnTo>
                <a:lnTo>
                  <a:pt x="43" y="34"/>
                </a:lnTo>
                <a:lnTo>
                  <a:pt x="38" y="36"/>
                </a:lnTo>
                <a:lnTo>
                  <a:pt x="32" y="38"/>
                </a:lnTo>
                <a:lnTo>
                  <a:pt x="26" y="42"/>
                </a:lnTo>
                <a:lnTo>
                  <a:pt x="23" y="44"/>
                </a:lnTo>
                <a:lnTo>
                  <a:pt x="15" y="50"/>
                </a:lnTo>
                <a:lnTo>
                  <a:pt x="7" y="55"/>
                </a:lnTo>
                <a:lnTo>
                  <a:pt x="4" y="59"/>
                </a:lnTo>
                <a:lnTo>
                  <a:pt x="2" y="6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IN"/>
          </a:p>
        </p:txBody>
      </p:sp>
      <p:pic>
        <p:nvPicPr>
          <p:cNvPr id="10" name="Picture 8" descr="Cover-6Ed"/>
          <p:cNvPicPr>
            <a:picLocks noChangeAspect="1" noChangeArrowheads="1"/>
          </p:cNvPicPr>
          <p:nvPr userDrawn="1"/>
        </p:nvPicPr>
        <p:blipFill>
          <a:blip r:embed="rId15"/>
          <a:stretch>
            <a:fillRect/>
          </a:stretch>
        </p:blipFill>
        <p:spPr bwMode="auto">
          <a:xfrm>
            <a:off x="5546" y="1"/>
            <a:ext cx="742012" cy="71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213415028"/>
      </p:ext>
    </p:extLst>
  </p:cSld>
  <p:clrMap bg1="lt1" tx1="dk1" bg2="lt2" tx2="dk2" accent1="accent1" accent2="accent2" accent3="accent3" accent4="accent4" accent5="accent5" accent6="accent6" hlink="hlink" folHlink="folHlink"/>
  <p:sldLayoutIdLst>
    <p:sldLayoutId id="2147493641" r:id="rId1"/>
    <p:sldLayoutId id="2147493642" r:id="rId2"/>
    <p:sldLayoutId id="2147493643" r:id="rId3"/>
    <p:sldLayoutId id="2147493644" r:id="rId4"/>
    <p:sldLayoutId id="2147493645" r:id="rId5"/>
    <p:sldLayoutId id="2147493646" r:id="rId6"/>
    <p:sldLayoutId id="2147493647" r:id="rId7"/>
    <p:sldLayoutId id="2147493648" r:id="rId8"/>
    <p:sldLayoutId id="2147493649" r:id="rId9"/>
    <p:sldLayoutId id="2147493650" r:id="rId10"/>
    <p:sldLayoutId id="2147493651" r:id="rId11"/>
    <p:sldLayoutId id="2147493652" r:id="rId12"/>
    <p:sldLayoutId id="2147493653" r:id="rId13"/>
  </p:sldLayoutIdLst>
  <p:txStyles>
    <p:titleStyle>
      <a:lvl1pPr algn="ctr" rtl="0" eaLnBrk="0" fontAlgn="base" hangingPunct="0">
        <a:spcBef>
          <a:spcPct val="0"/>
        </a:spcBef>
        <a:spcAft>
          <a:spcPct val="0"/>
        </a:spcAft>
        <a:defRPr kumimoji="1" sz="2100" b="1">
          <a:solidFill>
            <a:srgbClr val="002060"/>
          </a:solidFill>
          <a:effectLst>
            <a:outerShdw blurRad="38100" dist="38100" dir="2700000" algn="tl">
              <a:srgbClr val="DDDDDD"/>
            </a:outerShdw>
          </a:effectLst>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2pPr>
      <a:lvl3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3pPr>
      <a:lvl4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4pPr>
      <a:lvl5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5pPr>
      <a:lvl6pPr marL="3429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6pPr>
      <a:lvl7pPr marL="6858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7pPr>
      <a:lvl8pPr marL="10287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8pPr>
      <a:lvl9pPr marL="13716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9pPr>
    </p:titleStyle>
    <p:bodyStyle>
      <a:lvl1pPr marL="257175" indent="-257175" algn="l" rtl="0" eaLnBrk="0" fontAlgn="base" hangingPunct="0">
        <a:spcBef>
          <a:spcPct val="35000"/>
        </a:spcBef>
        <a:spcAft>
          <a:spcPct val="0"/>
        </a:spcAft>
        <a:buClr>
          <a:srgbClr val="002060"/>
        </a:buClr>
        <a:buSzPct val="110000"/>
        <a:buFont typeface="Wingdings" panose="05000000000000000000" pitchFamily="2" charset="2"/>
        <a:buChar char="§"/>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110000"/>
        <a:buFont typeface="Arial" panose="020B0604020202020204" pitchFamily="34" charset="0"/>
        <a:buChar char="•"/>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ingdings" panose="05000000000000000000" pitchFamily="2" charset="2"/>
        <a:buChar char="§"/>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Arial" panose="020B0604020202020204" pitchFamily="34"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Font typeface="Wingdings" panose="05000000000000000000" pitchFamily="2" charset="2"/>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6112478-D9B7-4D0D-ADE5-62D5EFAAFBBF}"/>
              </a:ext>
            </a:extLst>
          </p:cNvPr>
          <p:cNvSpPr>
            <a:spLocks noGrp="1" noChangeArrowheads="1"/>
          </p:cNvSpPr>
          <p:nvPr>
            <p:ph type="body" idx="1"/>
          </p:nvPr>
        </p:nvSpPr>
        <p:spPr bwMode="auto">
          <a:xfrm>
            <a:off x="748145" y="820342"/>
            <a:ext cx="7727518" cy="367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512003" name="Rectangle 3">
            <a:extLst>
              <a:ext uri="{FF2B5EF4-FFF2-40B4-BE49-F238E27FC236}">
                <a16:creationId xmlns:a16="http://schemas.microsoft.com/office/drawing/2014/main" id="{D2EB5033-CF44-472B-B77D-FAA18581E631}"/>
              </a:ext>
            </a:extLst>
          </p:cNvPr>
          <p:cNvSpPr>
            <a:spLocks noGrp="1" noChangeArrowheads="1"/>
          </p:cNvSpPr>
          <p:nvPr>
            <p:ph type="sldNum" sz="quarter" idx="4"/>
          </p:nvPr>
        </p:nvSpPr>
        <p:spPr bwMode="auto">
          <a:xfrm>
            <a:off x="6553200" y="4800600"/>
            <a:ext cx="19050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spcBef>
                <a:spcPct val="50000"/>
              </a:spcBef>
              <a:defRPr sz="1050">
                <a:solidFill>
                  <a:srgbClr val="002060"/>
                </a:solidFill>
                <a:latin typeface="Times New Roman" panose="02020603050405020304" pitchFamily="18" charset="0"/>
              </a:defRPr>
            </a:lvl1pPr>
          </a:lstStyle>
          <a:p>
            <a:pPr>
              <a:defRPr/>
            </a:pPr>
            <a:fld id="{8BECA7E0-09BC-41D3-BD93-B7E81A2ACCB7}" type="slidenum">
              <a:rPr lang="en-US" altLang="en-US" smtClean="0"/>
              <a:pPr>
                <a:defRPr/>
              </a:pPr>
              <a:t>‹#›</a:t>
            </a:fld>
            <a:endParaRPr lang="en-US" altLang="en-US" dirty="0"/>
          </a:p>
        </p:txBody>
      </p:sp>
      <p:sp>
        <p:nvSpPr>
          <p:cNvPr id="1028" name="Text Box 4">
            <a:extLst>
              <a:ext uri="{FF2B5EF4-FFF2-40B4-BE49-F238E27FC236}">
                <a16:creationId xmlns:a16="http://schemas.microsoft.com/office/drawing/2014/main" id="{D0CFC8B2-2C6C-4CA4-9AFC-14298F0DD4EC}"/>
              </a:ext>
            </a:extLst>
          </p:cNvPr>
          <p:cNvSpPr txBox="1">
            <a:spLocks noChangeArrowheads="1"/>
          </p:cNvSpPr>
          <p:nvPr/>
        </p:nvSpPr>
        <p:spPr bwMode="auto">
          <a:xfrm>
            <a:off x="7025878" y="4960144"/>
            <a:ext cx="1854995"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©Silberschatz, Korth and Sudarshan</a:t>
            </a:r>
          </a:p>
        </p:txBody>
      </p:sp>
      <p:sp>
        <p:nvSpPr>
          <p:cNvPr id="512005" name="Text Box 5">
            <a:extLst>
              <a:ext uri="{FF2B5EF4-FFF2-40B4-BE49-F238E27FC236}">
                <a16:creationId xmlns:a16="http://schemas.microsoft.com/office/drawing/2014/main" id="{ED25C836-0663-424A-84A7-5AB803422860}"/>
              </a:ext>
            </a:extLst>
          </p:cNvPr>
          <p:cNvSpPr txBox="1">
            <a:spLocks noChangeArrowheads="1"/>
          </p:cNvSpPr>
          <p:nvPr userDrawn="1"/>
        </p:nvSpPr>
        <p:spPr bwMode="auto">
          <a:xfrm>
            <a:off x="4512846" y="4960144"/>
            <a:ext cx="381835" cy="207749"/>
          </a:xfrm>
          <a:prstGeom prst="rect">
            <a:avLst/>
          </a:prstGeom>
          <a:noFill/>
          <a:ln w="9525">
            <a:noFill/>
            <a:miter lim="800000"/>
            <a:headEnd/>
            <a:tailEnd/>
          </a:ln>
          <a:effec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1.</a:t>
            </a:r>
            <a:fld id="{669DE52E-05EC-4487-BE79-3F9A6A9F8797}" type="slidenum">
              <a:rPr lang="en-US" altLang="en-US" sz="750" b="1" smtClean="0">
                <a:solidFill>
                  <a:srgbClr val="002060"/>
                </a:solidFill>
              </a:rPr>
              <a:pPr algn="ctr">
                <a:spcBef>
                  <a:spcPct val="50000"/>
                </a:spcBef>
                <a:defRPr/>
              </a:pPr>
              <a:t>‹#›</a:t>
            </a:fld>
            <a:endParaRPr lang="en-US" altLang="en-US" sz="750" b="1" dirty="0">
              <a:solidFill>
                <a:srgbClr val="002060"/>
              </a:solidFill>
            </a:endParaRPr>
          </a:p>
        </p:txBody>
      </p:sp>
      <p:sp>
        <p:nvSpPr>
          <p:cNvPr id="512006" name="Rectangle 6">
            <a:extLst>
              <a:ext uri="{FF2B5EF4-FFF2-40B4-BE49-F238E27FC236}">
                <a16:creationId xmlns:a16="http://schemas.microsoft.com/office/drawing/2014/main" id="{BFAC4B4C-D3C2-4A14-871E-CC7D45F0769E}"/>
              </a:ext>
            </a:extLst>
          </p:cNvPr>
          <p:cNvSpPr>
            <a:spLocks noGrp="1" noChangeArrowheads="1"/>
          </p:cNvSpPr>
          <p:nvPr>
            <p:ph type="title"/>
          </p:nvPr>
        </p:nvSpPr>
        <p:spPr bwMode="auto">
          <a:xfrm>
            <a:off x="768350" y="88106"/>
            <a:ext cx="80772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1" name="Text Box 7">
            <a:extLst>
              <a:ext uri="{FF2B5EF4-FFF2-40B4-BE49-F238E27FC236}">
                <a16:creationId xmlns:a16="http://schemas.microsoft.com/office/drawing/2014/main" id="{5472E9A1-C06F-4393-872E-7F8100F91627}"/>
              </a:ext>
            </a:extLst>
          </p:cNvPr>
          <p:cNvSpPr txBox="1">
            <a:spLocks noChangeArrowheads="1"/>
          </p:cNvSpPr>
          <p:nvPr/>
        </p:nvSpPr>
        <p:spPr bwMode="auto">
          <a:xfrm>
            <a:off x="0" y="4960144"/>
            <a:ext cx="1996059"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charset="0"/>
                <a:ea typeface="ＭＳ Ｐゴシック" charset="0"/>
                <a:cs typeface="ＭＳ Ｐゴシック" charset="0"/>
              </a:defRPr>
            </a:lvl1pPr>
            <a:lvl2pPr marL="742950" indent="-285750">
              <a:defRPr sz="1600">
                <a:solidFill>
                  <a:schemeClr val="tx1"/>
                </a:solidFill>
                <a:latin typeface="Helvetica" charset="0"/>
                <a:ea typeface="ＭＳ Ｐゴシック" charset="0"/>
              </a:defRPr>
            </a:lvl2pPr>
            <a:lvl3pPr marL="1143000" indent="-228600">
              <a:defRPr sz="1600">
                <a:solidFill>
                  <a:schemeClr val="tx1"/>
                </a:solidFill>
                <a:latin typeface="Helvetica" charset="0"/>
                <a:ea typeface="ＭＳ Ｐゴシック" charset="0"/>
              </a:defRPr>
            </a:lvl3pPr>
            <a:lvl4pPr marL="1600200" indent="-228600">
              <a:defRPr sz="1600">
                <a:solidFill>
                  <a:schemeClr val="tx1"/>
                </a:solidFill>
                <a:latin typeface="Helvetica" charset="0"/>
                <a:ea typeface="ＭＳ Ｐゴシック" charset="0"/>
              </a:defRPr>
            </a:lvl4pPr>
            <a:lvl5pPr marL="2057400" indent="-228600">
              <a:defRPr sz="1600">
                <a:solidFill>
                  <a:schemeClr val="tx1"/>
                </a:solidFill>
                <a:latin typeface="Helvetica" charset="0"/>
                <a:ea typeface="ＭＳ Ｐゴシック" charset="0"/>
              </a:defRPr>
            </a:lvl5pPr>
            <a:lvl6pPr marL="2514600" indent="-228600" eaLnBrk="0" fontAlgn="base" hangingPunct="0">
              <a:spcBef>
                <a:spcPct val="0"/>
              </a:spcBef>
              <a:spcAft>
                <a:spcPct val="0"/>
              </a:spcAft>
              <a:defRPr sz="1600">
                <a:solidFill>
                  <a:schemeClr val="tx1"/>
                </a:solidFill>
                <a:latin typeface="Helvetica" charset="0"/>
                <a:ea typeface="ＭＳ Ｐゴシック" charset="0"/>
              </a:defRPr>
            </a:lvl6pPr>
            <a:lvl7pPr marL="2971800" indent="-228600" eaLnBrk="0" fontAlgn="base" hangingPunct="0">
              <a:spcBef>
                <a:spcPct val="0"/>
              </a:spcBef>
              <a:spcAft>
                <a:spcPct val="0"/>
              </a:spcAft>
              <a:defRPr sz="1600">
                <a:solidFill>
                  <a:schemeClr val="tx1"/>
                </a:solidFill>
                <a:latin typeface="Helvetica" charset="0"/>
                <a:ea typeface="ＭＳ Ｐゴシック" charset="0"/>
              </a:defRPr>
            </a:lvl7pPr>
            <a:lvl8pPr marL="3429000" indent="-228600" eaLnBrk="0" fontAlgn="base" hangingPunct="0">
              <a:spcBef>
                <a:spcPct val="0"/>
              </a:spcBef>
              <a:spcAft>
                <a:spcPct val="0"/>
              </a:spcAft>
              <a:defRPr sz="1600">
                <a:solidFill>
                  <a:schemeClr val="tx1"/>
                </a:solidFill>
                <a:latin typeface="Helvetica" charset="0"/>
                <a:ea typeface="ＭＳ Ｐゴシック" charset="0"/>
              </a:defRPr>
            </a:lvl8pPr>
            <a:lvl9pPr marL="3886200" indent="-228600" eaLnBrk="0" fontAlgn="base" hangingPunct="0">
              <a:spcBef>
                <a:spcPct val="0"/>
              </a:spcBef>
              <a:spcAft>
                <a:spcPct val="0"/>
              </a:spcAft>
              <a:defRPr sz="1600">
                <a:solidFill>
                  <a:schemeClr val="tx1"/>
                </a:solidFill>
                <a:latin typeface="Helvetica" charset="0"/>
                <a:ea typeface="ＭＳ Ｐゴシック" charset="0"/>
              </a:defRPr>
            </a:lvl9pPr>
          </a:lstStyle>
          <a:p>
            <a:pPr>
              <a:spcBef>
                <a:spcPct val="50000"/>
              </a:spcBef>
              <a:defRPr/>
            </a:pPr>
            <a:r>
              <a:rPr lang="en-US" sz="750" b="1" dirty="0">
                <a:solidFill>
                  <a:srgbClr val="002060"/>
                </a:solidFill>
              </a:rPr>
              <a:t>Database System Concepts - 7</a:t>
            </a:r>
            <a:r>
              <a:rPr lang="en-US" sz="750" b="1" baseline="30000" dirty="0">
                <a:solidFill>
                  <a:srgbClr val="002060"/>
                </a:solidFill>
              </a:rPr>
              <a:t>th</a:t>
            </a:r>
            <a:r>
              <a:rPr lang="en-US" sz="750" b="1" dirty="0">
                <a:solidFill>
                  <a:srgbClr val="002060"/>
                </a:solidFill>
              </a:rPr>
              <a:t> Edition</a:t>
            </a:r>
          </a:p>
        </p:txBody>
      </p:sp>
      <p:sp>
        <p:nvSpPr>
          <p:cNvPr id="1032" name="Freeform 8">
            <a:extLst>
              <a:ext uri="{FF2B5EF4-FFF2-40B4-BE49-F238E27FC236}">
                <a16:creationId xmlns:a16="http://schemas.microsoft.com/office/drawing/2014/main" id="{0362D880-06BD-4D02-876C-3226AC8E6F10}"/>
              </a:ext>
            </a:extLst>
          </p:cNvPr>
          <p:cNvSpPr>
            <a:spLocks/>
          </p:cNvSpPr>
          <p:nvPr/>
        </p:nvSpPr>
        <p:spPr bwMode="auto">
          <a:xfrm>
            <a:off x="8916988" y="4083844"/>
            <a:ext cx="227012" cy="35719"/>
          </a:xfrm>
          <a:custGeom>
            <a:avLst/>
            <a:gdLst>
              <a:gd name="T0" fmla="*/ 0 w 285"/>
              <a:gd name="T1" fmla="*/ 2147483646 h 61"/>
              <a:gd name="T2" fmla="*/ 2147483646 w 285"/>
              <a:gd name="T3" fmla="*/ 2147483646 h 61"/>
              <a:gd name="T4" fmla="*/ 2147483646 w 285"/>
              <a:gd name="T5" fmla="*/ 2147483646 h 61"/>
              <a:gd name="T6" fmla="*/ 2147483646 w 285"/>
              <a:gd name="T7" fmla="*/ 2147483646 h 61"/>
              <a:gd name="T8" fmla="*/ 2147483646 w 285"/>
              <a:gd name="T9" fmla="*/ 2147483646 h 61"/>
              <a:gd name="T10" fmla="*/ 2147483646 w 285"/>
              <a:gd name="T11" fmla="*/ 2147483646 h 61"/>
              <a:gd name="T12" fmla="*/ 2147483646 w 285"/>
              <a:gd name="T13" fmla="*/ 2147483646 h 61"/>
              <a:gd name="T14" fmla="*/ 2147483646 w 285"/>
              <a:gd name="T15" fmla="*/ 2147483646 h 61"/>
              <a:gd name="T16" fmla="*/ 2147483646 w 285"/>
              <a:gd name="T17" fmla="*/ 0 h 61"/>
              <a:gd name="T18" fmla="*/ 2147483646 w 285"/>
              <a:gd name="T19" fmla="*/ 0 h 61"/>
              <a:gd name="T20" fmla="*/ 2147483646 w 285"/>
              <a:gd name="T21" fmla="*/ 0 h 61"/>
              <a:gd name="T22" fmla="*/ 2147483646 w 285"/>
              <a:gd name="T23" fmla="*/ 0 h 61"/>
              <a:gd name="T24" fmla="*/ 2147483646 w 285"/>
              <a:gd name="T25" fmla="*/ 2147483646 h 61"/>
              <a:gd name="T26" fmla="*/ 2147483646 w 285"/>
              <a:gd name="T27" fmla="*/ 2147483646 h 61"/>
              <a:gd name="T28" fmla="*/ 2147483646 w 285"/>
              <a:gd name="T29" fmla="*/ 2147483646 h 61"/>
              <a:gd name="T30" fmla="*/ 2147483646 w 285"/>
              <a:gd name="T31" fmla="*/ 2147483646 h 61"/>
              <a:gd name="T32" fmla="*/ 2147483646 w 285"/>
              <a:gd name="T33" fmla="*/ 2147483646 h 61"/>
              <a:gd name="T34" fmla="*/ 2147483646 w 285"/>
              <a:gd name="T35" fmla="*/ 2147483646 h 61"/>
              <a:gd name="T36" fmla="*/ 2147483646 w 285"/>
              <a:gd name="T37" fmla="*/ 2147483646 h 61"/>
              <a:gd name="T38" fmla="*/ 2147483646 w 285"/>
              <a:gd name="T39" fmla="*/ 2147483646 h 61"/>
              <a:gd name="T40" fmla="*/ 2147483646 w 285"/>
              <a:gd name="T41" fmla="*/ 2147483646 h 61"/>
              <a:gd name="T42" fmla="*/ 2147483646 w 285"/>
              <a:gd name="T43" fmla="*/ 2147483646 h 61"/>
              <a:gd name="T44" fmla="*/ 2147483646 w 285"/>
              <a:gd name="T45" fmla="*/ 2147483646 h 61"/>
              <a:gd name="T46" fmla="*/ 2147483646 w 285"/>
              <a:gd name="T47" fmla="*/ 2147483646 h 61"/>
              <a:gd name="T48" fmla="*/ 2147483646 w 285"/>
              <a:gd name="T49" fmla="*/ 2147483646 h 61"/>
              <a:gd name="T50" fmla="*/ 2147483646 w 285"/>
              <a:gd name="T51" fmla="*/ 2147483646 h 61"/>
              <a:gd name="T52" fmla="*/ 2147483646 w 285"/>
              <a:gd name="T53" fmla="*/ 2147483646 h 61"/>
              <a:gd name="T54" fmla="*/ 2147483646 w 285"/>
              <a:gd name="T55" fmla="*/ 2147483646 h 61"/>
              <a:gd name="T56" fmla="*/ 2147483646 w 285"/>
              <a:gd name="T57" fmla="*/ 2147483646 h 61"/>
              <a:gd name="T58" fmla="*/ 2147483646 w 285"/>
              <a:gd name="T59" fmla="*/ 2147483646 h 61"/>
              <a:gd name="T60" fmla="*/ 2147483646 w 285"/>
              <a:gd name="T61" fmla="*/ 2147483646 h 61"/>
              <a:gd name="T62" fmla="*/ 2147483646 w 285"/>
              <a:gd name="T63" fmla="*/ 2147483646 h 61"/>
              <a:gd name="T64" fmla="*/ 2147483646 w 285"/>
              <a:gd name="T65" fmla="*/ 2147483646 h 61"/>
              <a:gd name="T66" fmla="*/ 2147483646 w 285"/>
              <a:gd name="T67" fmla="*/ 2147483646 h 61"/>
              <a:gd name="T68" fmla="*/ 2147483646 w 285"/>
              <a:gd name="T69" fmla="*/ 2147483646 h 61"/>
              <a:gd name="T70" fmla="*/ 2147483646 w 285"/>
              <a:gd name="T71" fmla="*/ 2147483646 h 61"/>
              <a:gd name="T72" fmla="*/ 2147483646 w 285"/>
              <a:gd name="T73" fmla="*/ 2147483646 h 61"/>
              <a:gd name="T74" fmla="*/ 2147483646 w 285"/>
              <a:gd name="T75" fmla="*/ 2147483646 h 61"/>
              <a:gd name="T76" fmla="*/ 2147483646 w 285"/>
              <a:gd name="T77" fmla="*/ 2147483646 h 61"/>
              <a:gd name="T78" fmla="*/ 2147483646 w 285"/>
              <a:gd name="T79" fmla="*/ 2147483646 h 61"/>
              <a:gd name="T80" fmla="*/ 2147483646 w 285"/>
              <a:gd name="T81" fmla="*/ 2147483646 h 61"/>
              <a:gd name="T82" fmla="*/ 2147483646 w 285"/>
              <a:gd name="T83" fmla="*/ 2147483646 h 61"/>
              <a:gd name="T84" fmla="*/ 2147483646 w 285"/>
              <a:gd name="T85" fmla="*/ 2147483646 h 61"/>
              <a:gd name="T86" fmla="*/ 2147483646 w 285"/>
              <a:gd name="T87" fmla="*/ 2147483646 h 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85" h="61">
                <a:moveTo>
                  <a:pt x="2" y="61"/>
                </a:moveTo>
                <a:lnTo>
                  <a:pt x="0" y="59"/>
                </a:lnTo>
                <a:lnTo>
                  <a:pt x="0" y="55"/>
                </a:lnTo>
                <a:lnTo>
                  <a:pt x="2" y="48"/>
                </a:lnTo>
                <a:lnTo>
                  <a:pt x="5" y="40"/>
                </a:lnTo>
                <a:lnTo>
                  <a:pt x="9" y="34"/>
                </a:lnTo>
                <a:lnTo>
                  <a:pt x="13" y="31"/>
                </a:lnTo>
                <a:lnTo>
                  <a:pt x="17" y="25"/>
                </a:lnTo>
                <a:lnTo>
                  <a:pt x="24" y="21"/>
                </a:lnTo>
                <a:lnTo>
                  <a:pt x="30" y="17"/>
                </a:lnTo>
                <a:lnTo>
                  <a:pt x="40" y="13"/>
                </a:lnTo>
                <a:lnTo>
                  <a:pt x="45" y="10"/>
                </a:lnTo>
                <a:lnTo>
                  <a:pt x="51" y="8"/>
                </a:lnTo>
                <a:lnTo>
                  <a:pt x="57" y="6"/>
                </a:lnTo>
                <a:lnTo>
                  <a:pt x="64" y="6"/>
                </a:lnTo>
                <a:lnTo>
                  <a:pt x="70" y="2"/>
                </a:lnTo>
                <a:lnTo>
                  <a:pt x="78" y="2"/>
                </a:lnTo>
                <a:lnTo>
                  <a:pt x="85" y="0"/>
                </a:lnTo>
                <a:lnTo>
                  <a:pt x="93" y="0"/>
                </a:lnTo>
                <a:lnTo>
                  <a:pt x="100" y="0"/>
                </a:lnTo>
                <a:lnTo>
                  <a:pt x="110" y="0"/>
                </a:lnTo>
                <a:lnTo>
                  <a:pt x="118" y="0"/>
                </a:lnTo>
                <a:lnTo>
                  <a:pt x="129" y="0"/>
                </a:lnTo>
                <a:lnTo>
                  <a:pt x="137" y="0"/>
                </a:lnTo>
                <a:lnTo>
                  <a:pt x="146" y="2"/>
                </a:lnTo>
                <a:lnTo>
                  <a:pt x="154" y="2"/>
                </a:lnTo>
                <a:lnTo>
                  <a:pt x="163" y="4"/>
                </a:lnTo>
                <a:lnTo>
                  <a:pt x="173" y="6"/>
                </a:lnTo>
                <a:lnTo>
                  <a:pt x="182" y="8"/>
                </a:lnTo>
                <a:lnTo>
                  <a:pt x="192" y="8"/>
                </a:lnTo>
                <a:lnTo>
                  <a:pt x="201" y="12"/>
                </a:lnTo>
                <a:lnTo>
                  <a:pt x="209" y="12"/>
                </a:lnTo>
                <a:lnTo>
                  <a:pt x="216" y="13"/>
                </a:lnTo>
                <a:lnTo>
                  <a:pt x="224" y="15"/>
                </a:lnTo>
                <a:lnTo>
                  <a:pt x="234" y="17"/>
                </a:lnTo>
                <a:lnTo>
                  <a:pt x="239" y="19"/>
                </a:lnTo>
                <a:lnTo>
                  <a:pt x="247" y="21"/>
                </a:lnTo>
                <a:lnTo>
                  <a:pt x="254" y="23"/>
                </a:lnTo>
                <a:lnTo>
                  <a:pt x="260" y="25"/>
                </a:lnTo>
                <a:lnTo>
                  <a:pt x="266" y="25"/>
                </a:lnTo>
                <a:lnTo>
                  <a:pt x="270" y="27"/>
                </a:lnTo>
                <a:lnTo>
                  <a:pt x="273" y="27"/>
                </a:lnTo>
                <a:lnTo>
                  <a:pt x="279" y="29"/>
                </a:lnTo>
                <a:lnTo>
                  <a:pt x="283" y="31"/>
                </a:lnTo>
                <a:lnTo>
                  <a:pt x="285" y="32"/>
                </a:lnTo>
                <a:lnTo>
                  <a:pt x="279" y="44"/>
                </a:lnTo>
                <a:lnTo>
                  <a:pt x="277" y="44"/>
                </a:lnTo>
                <a:lnTo>
                  <a:pt x="273" y="42"/>
                </a:lnTo>
                <a:lnTo>
                  <a:pt x="268" y="42"/>
                </a:lnTo>
                <a:lnTo>
                  <a:pt x="260" y="40"/>
                </a:lnTo>
                <a:lnTo>
                  <a:pt x="251" y="38"/>
                </a:lnTo>
                <a:lnTo>
                  <a:pt x="241" y="36"/>
                </a:lnTo>
                <a:lnTo>
                  <a:pt x="235" y="34"/>
                </a:lnTo>
                <a:lnTo>
                  <a:pt x="230" y="34"/>
                </a:lnTo>
                <a:lnTo>
                  <a:pt x="224" y="32"/>
                </a:lnTo>
                <a:lnTo>
                  <a:pt x="218" y="32"/>
                </a:lnTo>
                <a:lnTo>
                  <a:pt x="213" y="31"/>
                </a:lnTo>
                <a:lnTo>
                  <a:pt x="207" y="31"/>
                </a:lnTo>
                <a:lnTo>
                  <a:pt x="201" y="29"/>
                </a:lnTo>
                <a:lnTo>
                  <a:pt x="196" y="29"/>
                </a:lnTo>
                <a:lnTo>
                  <a:pt x="190" y="27"/>
                </a:lnTo>
                <a:lnTo>
                  <a:pt x="182" y="27"/>
                </a:lnTo>
                <a:lnTo>
                  <a:pt x="178" y="25"/>
                </a:lnTo>
                <a:lnTo>
                  <a:pt x="173" y="25"/>
                </a:lnTo>
                <a:lnTo>
                  <a:pt x="167" y="23"/>
                </a:lnTo>
                <a:lnTo>
                  <a:pt x="163" y="23"/>
                </a:lnTo>
                <a:lnTo>
                  <a:pt x="158" y="21"/>
                </a:lnTo>
                <a:lnTo>
                  <a:pt x="154" y="21"/>
                </a:lnTo>
                <a:lnTo>
                  <a:pt x="148" y="19"/>
                </a:lnTo>
                <a:lnTo>
                  <a:pt x="142" y="19"/>
                </a:lnTo>
                <a:lnTo>
                  <a:pt x="144" y="48"/>
                </a:lnTo>
                <a:lnTo>
                  <a:pt x="110" y="15"/>
                </a:lnTo>
                <a:lnTo>
                  <a:pt x="118" y="48"/>
                </a:lnTo>
                <a:lnTo>
                  <a:pt x="83" y="21"/>
                </a:lnTo>
                <a:lnTo>
                  <a:pt x="91" y="48"/>
                </a:lnTo>
                <a:lnTo>
                  <a:pt x="59" y="29"/>
                </a:lnTo>
                <a:lnTo>
                  <a:pt x="57" y="29"/>
                </a:lnTo>
                <a:lnTo>
                  <a:pt x="53" y="31"/>
                </a:lnTo>
                <a:lnTo>
                  <a:pt x="49" y="31"/>
                </a:lnTo>
                <a:lnTo>
                  <a:pt x="43" y="34"/>
                </a:lnTo>
                <a:lnTo>
                  <a:pt x="38" y="36"/>
                </a:lnTo>
                <a:lnTo>
                  <a:pt x="32" y="38"/>
                </a:lnTo>
                <a:lnTo>
                  <a:pt x="26" y="42"/>
                </a:lnTo>
                <a:lnTo>
                  <a:pt x="23" y="44"/>
                </a:lnTo>
                <a:lnTo>
                  <a:pt x="15" y="50"/>
                </a:lnTo>
                <a:lnTo>
                  <a:pt x="7" y="55"/>
                </a:lnTo>
                <a:lnTo>
                  <a:pt x="4" y="59"/>
                </a:lnTo>
                <a:lnTo>
                  <a:pt x="2" y="6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IN"/>
          </a:p>
        </p:txBody>
      </p:sp>
      <p:pic>
        <p:nvPicPr>
          <p:cNvPr id="10" name="Picture 8" descr="Cover-6Ed"/>
          <p:cNvPicPr>
            <a:picLocks noChangeAspect="1" noChangeArrowheads="1"/>
          </p:cNvPicPr>
          <p:nvPr userDrawn="1"/>
        </p:nvPicPr>
        <p:blipFill>
          <a:blip r:embed="rId14"/>
          <a:stretch>
            <a:fillRect/>
          </a:stretch>
        </p:blipFill>
        <p:spPr bwMode="auto">
          <a:xfrm>
            <a:off x="5546" y="1"/>
            <a:ext cx="742012" cy="71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518296139"/>
      </p:ext>
    </p:extLst>
  </p:cSld>
  <p:clrMap bg1="lt1" tx1="dk1" bg2="lt2" tx2="dk2" accent1="accent1" accent2="accent2" accent3="accent3" accent4="accent4" accent5="accent5" accent6="accent6" hlink="hlink" folHlink="folHlink"/>
  <p:sldLayoutIdLst>
    <p:sldLayoutId id="2147493655" r:id="rId1"/>
    <p:sldLayoutId id="2147493656" r:id="rId2"/>
    <p:sldLayoutId id="2147493657" r:id="rId3"/>
    <p:sldLayoutId id="2147493658" r:id="rId4"/>
    <p:sldLayoutId id="2147493659" r:id="rId5"/>
    <p:sldLayoutId id="2147493660" r:id="rId6"/>
    <p:sldLayoutId id="2147493661" r:id="rId7"/>
    <p:sldLayoutId id="2147493662" r:id="rId8"/>
    <p:sldLayoutId id="2147493663" r:id="rId9"/>
    <p:sldLayoutId id="2147493664" r:id="rId10"/>
    <p:sldLayoutId id="2147493665" r:id="rId11"/>
    <p:sldLayoutId id="2147493666" r:id="rId12"/>
  </p:sldLayoutIdLst>
  <p:txStyles>
    <p:titleStyle>
      <a:lvl1pPr algn="ctr" rtl="0" eaLnBrk="0" fontAlgn="base" hangingPunct="0">
        <a:spcBef>
          <a:spcPct val="0"/>
        </a:spcBef>
        <a:spcAft>
          <a:spcPct val="0"/>
        </a:spcAft>
        <a:defRPr kumimoji="1" sz="2100" b="1">
          <a:solidFill>
            <a:srgbClr val="002060"/>
          </a:solidFill>
          <a:effectLst>
            <a:outerShdw blurRad="38100" dist="38100" dir="2700000" algn="tl">
              <a:srgbClr val="DDDDDD"/>
            </a:outerShdw>
          </a:effectLst>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2pPr>
      <a:lvl3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3pPr>
      <a:lvl4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4pPr>
      <a:lvl5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5pPr>
      <a:lvl6pPr marL="3429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6pPr>
      <a:lvl7pPr marL="6858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7pPr>
      <a:lvl8pPr marL="10287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8pPr>
      <a:lvl9pPr marL="13716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9pPr>
    </p:titleStyle>
    <p:bodyStyle>
      <a:lvl1pPr marL="257175" indent="-257175" algn="l" rtl="0" eaLnBrk="0" fontAlgn="base" hangingPunct="0">
        <a:spcBef>
          <a:spcPct val="35000"/>
        </a:spcBef>
        <a:spcAft>
          <a:spcPct val="0"/>
        </a:spcAft>
        <a:buClr>
          <a:srgbClr val="002060"/>
        </a:buClr>
        <a:buSzPct val="100000"/>
        <a:buFont typeface="Monotype Sorts" pitchFamily="-65" charset="2"/>
        <a:buChar char="n"/>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95000"/>
        <a:buFont typeface="Monotype Sorts" pitchFamily="-65" charset="2"/>
        <a:buChar char="l"/>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ebdings" panose="05030102010509060703" pitchFamily="18" charset="2"/>
        <a:buChar char="4"/>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Times New Roman" panose="02020603050405020304" pitchFamily="18"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6112478-D9B7-4D0D-ADE5-62D5EFAAFBBF}"/>
              </a:ext>
            </a:extLst>
          </p:cNvPr>
          <p:cNvSpPr>
            <a:spLocks noGrp="1" noChangeArrowheads="1"/>
          </p:cNvSpPr>
          <p:nvPr>
            <p:ph type="body" idx="1"/>
          </p:nvPr>
        </p:nvSpPr>
        <p:spPr bwMode="auto">
          <a:xfrm>
            <a:off x="773085" y="820342"/>
            <a:ext cx="7702579" cy="367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512003" name="Rectangle 3">
            <a:extLst>
              <a:ext uri="{FF2B5EF4-FFF2-40B4-BE49-F238E27FC236}">
                <a16:creationId xmlns:a16="http://schemas.microsoft.com/office/drawing/2014/main" id="{D2EB5033-CF44-472B-B77D-FAA18581E631}"/>
              </a:ext>
            </a:extLst>
          </p:cNvPr>
          <p:cNvSpPr>
            <a:spLocks noGrp="1" noChangeArrowheads="1"/>
          </p:cNvSpPr>
          <p:nvPr>
            <p:ph type="sldNum" sz="quarter" idx="4"/>
          </p:nvPr>
        </p:nvSpPr>
        <p:spPr bwMode="auto">
          <a:xfrm>
            <a:off x="6553200" y="4800600"/>
            <a:ext cx="19050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spcBef>
                <a:spcPct val="50000"/>
              </a:spcBef>
              <a:defRPr sz="1050">
                <a:solidFill>
                  <a:srgbClr val="002060"/>
                </a:solidFill>
                <a:latin typeface="Times New Roman" panose="02020603050405020304" pitchFamily="18" charset="0"/>
              </a:defRPr>
            </a:lvl1pPr>
          </a:lstStyle>
          <a:p>
            <a:pPr>
              <a:defRPr/>
            </a:pPr>
            <a:fld id="{8BECA7E0-09BC-41D3-BD93-B7E81A2ACCB7}" type="slidenum">
              <a:rPr lang="en-US" altLang="en-US" smtClean="0"/>
              <a:pPr>
                <a:defRPr/>
              </a:pPr>
              <a:t>‹#›</a:t>
            </a:fld>
            <a:endParaRPr lang="en-US" altLang="en-US" dirty="0"/>
          </a:p>
        </p:txBody>
      </p:sp>
      <p:sp>
        <p:nvSpPr>
          <p:cNvPr id="1028" name="Text Box 4">
            <a:extLst>
              <a:ext uri="{FF2B5EF4-FFF2-40B4-BE49-F238E27FC236}">
                <a16:creationId xmlns:a16="http://schemas.microsoft.com/office/drawing/2014/main" id="{D0CFC8B2-2C6C-4CA4-9AFC-14298F0DD4EC}"/>
              </a:ext>
            </a:extLst>
          </p:cNvPr>
          <p:cNvSpPr txBox="1">
            <a:spLocks noChangeArrowheads="1"/>
          </p:cNvSpPr>
          <p:nvPr/>
        </p:nvSpPr>
        <p:spPr bwMode="auto">
          <a:xfrm>
            <a:off x="7025878" y="4960144"/>
            <a:ext cx="1854995"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©Silberschatz, Korth and Sudarshan</a:t>
            </a:r>
          </a:p>
        </p:txBody>
      </p:sp>
      <p:sp>
        <p:nvSpPr>
          <p:cNvPr id="512005" name="Text Box 5">
            <a:extLst>
              <a:ext uri="{FF2B5EF4-FFF2-40B4-BE49-F238E27FC236}">
                <a16:creationId xmlns:a16="http://schemas.microsoft.com/office/drawing/2014/main" id="{ED25C836-0663-424A-84A7-5AB803422860}"/>
              </a:ext>
            </a:extLst>
          </p:cNvPr>
          <p:cNvSpPr txBox="1">
            <a:spLocks noChangeArrowheads="1"/>
          </p:cNvSpPr>
          <p:nvPr userDrawn="1"/>
        </p:nvSpPr>
        <p:spPr bwMode="auto">
          <a:xfrm>
            <a:off x="4512847" y="4960144"/>
            <a:ext cx="381835" cy="207749"/>
          </a:xfrm>
          <a:prstGeom prst="rect">
            <a:avLst/>
          </a:prstGeom>
          <a:noFill/>
          <a:ln w="9525">
            <a:noFill/>
            <a:miter lim="800000"/>
            <a:headEnd/>
            <a:tailEnd/>
          </a:ln>
          <a:effec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2.</a:t>
            </a:r>
            <a:fld id="{669DE52E-05EC-4487-BE79-3F9A6A9F8797}" type="slidenum">
              <a:rPr lang="en-US" altLang="en-US" sz="750" b="1" smtClean="0">
                <a:solidFill>
                  <a:srgbClr val="002060"/>
                </a:solidFill>
              </a:rPr>
              <a:pPr algn="ctr">
                <a:spcBef>
                  <a:spcPct val="50000"/>
                </a:spcBef>
                <a:defRPr/>
              </a:pPr>
              <a:t>‹#›</a:t>
            </a:fld>
            <a:endParaRPr lang="en-US" altLang="en-US" sz="750" b="1" dirty="0">
              <a:solidFill>
                <a:srgbClr val="002060"/>
              </a:solidFill>
            </a:endParaRPr>
          </a:p>
        </p:txBody>
      </p:sp>
      <p:sp>
        <p:nvSpPr>
          <p:cNvPr id="512006" name="Rectangle 6">
            <a:extLst>
              <a:ext uri="{FF2B5EF4-FFF2-40B4-BE49-F238E27FC236}">
                <a16:creationId xmlns:a16="http://schemas.microsoft.com/office/drawing/2014/main" id="{BFAC4B4C-D3C2-4A14-871E-CC7D45F0769E}"/>
              </a:ext>
            </a:extLst>
          </p:cNvPr>
          <p:cNvSpPr>
            <a:spLocks noGrp="1" noChangeArrowheads="1"/>
          </p:cNvSpPr>
          <p:nvPr>
            <p:ph type="title"/>
          </p:nvPr>
        </p:nvSpPr>
        <p:spPr bwMode="auto">
          <a:xfrm>
            <a:off x="768350" y="88106"/>
            <a:ext cx="80772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1" name="Text Box 7">
            <a:extLst>
              <a:ext uri="{FF2B5EF4-FFF2-40B4-BE49-F238E27FC236}">
                <a16:creationId xmlns:a16="http://schemas.microsoft.com/office/drawing/2014/main" id="{5472E9A1-C06F-4393-872E-7F8100F91627}"/>
              </a:ext>
            </a:extLst>
          </p:cNvPr>
          <p:cNvSpPr txBox="1">
            <a:spLocks noChangeArrowheads="1"/>
          </p:cNvSpPr>
          <p:nvPr/>
        </p:nvSpPr>
        <p:spPr bwMode="auto">
          <a:xfrm>
            <a:off x="0" y="4960144"/>
            <a:ext cx="1996059"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charset="0"/>
                <a:ea typeface="ＭＳ Ｐゴシック" charset="0"/>
                <a:cs typeface="ＭＳ Ｐゴシック" charset="0"/>
              </a:defRPr>
            </a:lvl1pPr>
            <a:lvl2pPr marL="742950" indent="-285750">
              <a:defRPr sz="1600">
                <a:solidFill>
                  <a:schemeClr val="tx1"/>
                </a:solidFill>
                <a:latin typeface="Helvetica" charset="0"/>
                <a:ea typeface="ＭＳ Ｐゴシック" charset="0"/>
              </a:defRPr>
            </a:lvl2pPr>
            <a:lvl3pPr marL="1143000" indent="-228600">
              <a:defRPr sz="1600">
                <a:solidFill>
                  <a:schemeClr val="tx1"/>
                </a:solidFill>
                <a:latin typeface="Helvetica" charset="0"/>
                <a:ea typeface="ＭＳ Ｐゴシック" charset="0"/>
              </a:defRPr>
            </a:lvl3pPr>
            <a:lvl4pPr marL="1600200" indent="-228600">
              <a:defRPr sz="1600">
                <a:solidFill>
                  <a:schemeClr val="tx1"/>
                </a:solidFill>
                <a:latin typeface="Helvetica" charset="0"/>
                <a:ea typeface="ＭＳ Ｐゴシック" charset="0"/>
              </a:defRPr>
            </a:lvl4pPr>
            <a:lvl5pPr marL="2057400" indent="-228600">
              <a:defRPr sz="1600">
                <a:solidFill>
                  <a:schemeClr val="tx1"/>
                </a:solidFill>
                <a:latin typeface="Helvetica" charset="0"/>
                <a:ea typeface="ＭＳ Ｐゴシック" charset="0"/>
              </a:defRPr>
            </a:lvl5pPr>
            <a:lvl6pPr marL="2514600" indent="-228600" eaLnBrk="0" fontAlgn="base" hangingPunct="0">
              <a:spcBef>
                <a:spcPct val="0"/>
              </a:spcBef>
              <a:spcAft>
                <a:spcPct val="0"/>
              </a:spcAft>
              <a:defRPr sz="1600">
                <a:solidFill>
                  <a:schemeClr val="tx1"/>
                </a:solidFill>
                <a:latin typeface="Helvetica" charset="0"/>
                <a:ea typeface="ＭＳ Ｐゴシック" charset="0"/>
              </a:defRPr>
            </a:lvl6pPr>
            <a:lvl7pPr marL="2971800" indent="-228600" eaLnBrk="0" fontAlgn="base" hangingPunct="0">
              <a:spcBef>
                <a:spcPct val="0"/>
              </a:spcBef>
              <a:spcAft>
                <a:spcPct val="0"/>
              </a:spcAft>
              <a:defRPr sz="1600">
                <a:solidFill>
                  <a:schemeClr val="tx1"/>
                </a:solidFill>
                <a:latin typeface="Helvetica" charset="0"/>
                <a:ea typeface="ＭＳ Ｐゴシック" charset="0"/>
              </a:defRPr>
            </a:lvl7pPr>
            <a:lvl8pPr marL="3429000" indent="-228600" eaLnBrk="0" fontAlgn="base" hangingPunct="0">
              <a:spcBef>
                <a:spcPct val="0"/>
              </a:spcBef>
              <a:spcAft>
                <a:spcPct val="0"/>
              </a:spcAft>
              <a:defRPr sz="1600">
                <a:solidFill>
                  <a:schemeClr val="tx1"/>
                </a:solidFill>
                <a:latin typeface="Helvetica" charset="0"/>
                <a:ea typeface="ＭＳ Ｐゴシック" charset="0"/>
              </a:defRPr>
            </a:lvl8pPr>
            <a:lvl9pPr marL="3886200" indent="-228600" eaLnBrk="0" fontAlgn="base" hangingPunct="0">
              <a:spcBef>
                <a:spcPct val="0"/>
              </a:spcBef>
              <a:spcAft>
                <a:spcPct val="0"/>
              </a:spcAft>
              <a:defRPr sz="1600">
                <a:solidFill>
                  <a:schemeClr val="tx1"/>
                </a:solidFill>
                <a:latin typeface="Helvetica" charset="0"/>
                <a:ea typeface="ＭＳ Ｐゴシック" charset="0"/>
              </a:defRPr>
            </a:lvl9pPr>
          </a:lstStyle>
          <a:p>
            <a:pPr>
              <a:spcBef>
                <a:spcPct val="50000"/>
              </a:spcBef>
              <a:defRPr/>
            </a:pPr>
            <a:r>
              <a:rPr lang="en-US" sz="750" b="1" dirty="0">
                <a:solidFill>
                  <a:srgbClr val="002060"/>
                </a:solidFill>
              </a:rPr>
              <a:t>Database System Concepts - 7</a:t>
            </a:r>
            <a:r>
              <a:rPr lang="en-US" sz="750" b="1" baseline="30000" dirty="0">
                <a:solidFill>
                  <a:srgbClr val="002060"/>
                </a:solidFill>
              </a:rPr>
              <a:t>th</a:t>
            </a:r>
            <a:r>
              <a:rPr lang="en-US" sz="750" b="1" dirty="0">
                <a:solidFill>
                  <a:srgbClr val="002060"/>
                </a:solidFill>
              </a:rPr>
              <a:t> Edition</a:t>
            </a:r>
          </a:p>
        </p:txBody>
      </p:sp>
      <p:sp>
        <p:nvSpPr>
          <p:cNvPr id="1032" name="Freeform 8">
            <a:extLst>
              <a:ext uri="{FF2B5EF4-FFF2-40B4-BE49-F238E27FC236}">
                <a16:creationId xmlns:a16="http://schemas.microsoft.com/office/drawing/2014/main" id="{0362D880-06BD-4D02-876C-3226AC8E6F10}"/>
              </a:ext>
            </a:extLst>
          </p:cNvPr>
          <p:cNvSpPr>
            <a:spLocks/>
          </p:cNvSpPr>
          <p:nvPr/>
        </p:nvSpPr>
        <p:spPr bwMode="auto">
          <a:xfrm>
            <a:off x="8916988" y="4083844"/>
            <a:ext cx="227012" cy="35719"/>
          </a:xfrm>
          <a:custGeom>
            <a:avLst/>
            <a:gdLst>
              <a:gd name="T0" fmla="*/ 0 w 285"/>
              <a:gd name="T1" fmla="*/ 2147483646 h 61"/>
              <a:gd name="T2" fmla="*/ 2147483646 w 285"/>
              <a:gd name="T3" fmla="*/ 2147483646 h 61"/>
              <a:gd name="T4" fmla="*/ 2147483646 w 285"/>
              <a:gd name="T5" fmla="*/ 2147483646 h 61"/>
              <a:gd name="T6" fmla="*/ 2147483646 w 285"/>
              <a:gd name="T7" fmla="*/ 2147483646 h 61"/>
              <a:gd name="T8" fmla="*/ 2147483646 w 285"/>
              <a:gd name="T9" fmla="*/ 2147483646 h 61"/>
              <a:gd name="T10" fmla="*/ 2147483646 w 285"/>
              <a:gd name="T11" fmla="*/ 2147483646 h 61"/>
              <a:gd name="T12" fmla="*/ 2147483646 w 285"/>
              <a:gd name="T13" fmla="*/ 2147483646 h 61"/>
              <a:gd name="T14" fmla="*/ 2147483646 w 285"/>
              <a:gd name="T15" fmla="*/ 2147483646 h 61"/>
              <a:gd name="T16" fmla="*/ 2147483646 w 285"/>
              <a:gd name="T17" fmla="*/ 0 h 61"/>
              <a:gd name="T18" fmla="*/ 2147483646 w 285"/>
              <a:gd name="T19" fmla="*/ 0 h 61"/>
              <a:gd name="T20" fmla="*/ 2147483646 w 285"/>
              <a:gd name="T21" fmla="*/ 0 h 61"/>
              <a:gd name="T22" fmla="*/ 2147483646 w 285"/>
              <a:gd name="T23" fmla="*/ 0 h 61"/>
              <a:gd name="T24" fmla="*/ 2147483646 w 285"/>
              <a:gd name="T25" fmla="*/ 2147483646 h 61"/>
              <a:gd name="T26" fmla="*/ 2147483646 w 285"/>
              <a:gd name="T27" fmla="*/ 2147483646 h 61"/>
              <a:gd name="T28" fmla="*/ 2147483646 w 285"/>
              <a:gd name="T29" fmla="*/ 2147483646 h 61"/>
              <a:gd name="T30" fmla="*/ 2147483646 w 285"/>
              <a:gd name="T31" fmla="*/ 2147483646 h 61"/>
              <a:gd name="T32" fmla="*/ 2147483646 w 285"/>
              <a:gd name="T33" fmla="*/ 2147483646 h 61"/>
              <a:gd name="T34" fmla="*/ 2147483646 w 285"/>
              <a:gd name="T35" fmla="*/ 2147483646 h 61"/>
              <a:gd name="T36" fmla="*/ 2147483646 w 285"/>
              <a:gd name="T37" fmla="*/ 2147483646 h 61"/>
              <a:gd name="T38" fmla="*/ 2147483646 w 285"/>
              <a:gd name="T39" fmla="*/ 2147483646 h 61"/>
              <a:gd name="T40" fmla="*/ 2147483646 w 285"/>
              <a:gd name="T41" fmla="*/ 2147483646 h 61"/>
              <a:gd name="T42" fmla="*/ 2147483646 w 285"/>
              <a:gd name="T43" fmla="*/ 2147483646 h 61"/>
              <a:gd name="T44" fmla="*/ 2147483646 w 285"/>
              <a:gd name="T45" fmla="*/ 2147483646 h 61"/>
              <a:gd name="T46" fmla="*/ 2147483646 w 285"/>
              <a:gd name="T47" fmla="*/ 2147483646 h 61"/>
              <a:gd name="T48" fmla="*/ 2147483646 w 285"/>
              <a:gd name="T49" fmla="*/ 2147483646 h 61"/>
              <a:gd name="T50" fmla="*/ 2147483646 w 285"/>
              <a:gd name="T51" fmla="*/ 2147483646 h 61"/>
              <a:gd name="T52" fmla="*/ 2147483646 w 285"/>
              <a:gd name="T53" fmla="*/ 2147483646 h 61"/>
              <a:gd name="T54" fmla="*/ 2147483646 w 285"/>
              <a:gd name="T55" fmla="*/ 2147483646 h 61"/>
              <a:gd name="T56" fmla="*/ 2147483646 w 285"/>
              <a:gd name="T57" fmla="*/ 2147483646 h 61"/>
              <a:gd name="T58" fmla="*/ 2147483646 w 285"/>
              <a:gd name="T59" fmla="*/ 2147483646 h 61"/>
              <a:gd name="T60" fmla="*/ 2147483646 w 285"/>
              <a:gd name="T61" fmla="*/ 2147483646 h 61"/>
              <a:gd name="T62" fmla="*/ 2147483646 w 285"/>
              <a:gd name="T63" fmla="*/ 2147483646 h 61"/>
              <a:gd name="T64" fmla="*/ 2147483646 w 285"/>
              <a:gd name="T65" fmla="*/ 2147483646 h 61"/>
              <a:gd name="T66" fmla="*/ 2147483646 w 285"/>
              <a:gd name="T67" fmla="*/ 2147483646 h 61"/>
              <a:gd name="T68" fmla="*/ 2147483646 w 285"/>
              <a:gd name="T69" fmla="*/ 2147483646 h 61"/>
              <a:gd name="T70" fmla="*/ 2147483646 w 285"/>
              <a:gd name="T71" fmla="*/ 2147483646 h 61"/>
              <a:gd name="T72" fmla="*/ 2147483646 w 285"/>
              <a:gd name="T73" fmla="*/ 2147483646 h 61"/>
              <a:gd name="T74" fmla="*/ 2147483646 w 285"/>
              <a:gd name="T75" fmla="*/ 2147483646 h 61"/>
              <a:gd name="T76" fmla="*/ 2147483646 w 285"/>
              <a:gd name="T77" fmla="*/ 2147483646 h 61"/>
              <a:gd name="T78" fmla="*/ 2147483646 w 285"/>
              <a:gd name="T79" fmla="*/ 2147483646 h 61"/>
              <a:gd name="T80" fmla="*/ 2147483646 w 285"/>
              <a:gd name="T81" fmla="*/ 2147483646 h 61"/>
              <a:gd name="T82" fmla="*/ 2147483646 w 285"/>
              <a:gd name="T83" fmla="*/ 2147483646 h 61"/>
              <a:gd name="T84" fmla="*/ 2147483646 w 285"/>
              <a:gd name="T85" fmla="*/ 2147483646 h 61"/>
              <a:gd name="T86" fmla="*/ 2147483646 w 285"/>
              <a:gd name="T87" fmla="*/ 2147483646 h 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85" h="61">
                <a:moveTo>
                  <a:pt x="2" y="61"/>
                </a:moveTo>
                <a:lnTo>
                  <a:pt x="0" y="59"/>
                </a:lnTo>
                <a:lnTo>
                  <a:pt x="0" y="55"/>
                </a:lnTo>
                <a:lnTo>
                  <a:pt x="2" y="48"/>
                </a:lnTo>
                <a:lnTo>
                  <a:pt x="5" y="40"/>
                </a:lnTo>
                <a:lnTo>
                  <a:pt x="9" y="34"/>
                </a:lnTo>
                <a:lnTo>
                  <a:pt x="13" y="31"/>
                </a:lnTo>
                <a:lnTo>
                  <a:pt x="17" y="25"/>
                </a:lnTo>
                <a:lnTo>
                  <a:pt x="24" y="21"/>
                </a:lnTo>
                <a:lnTo>
                  <a:pt x="30" y="17"/>
                </a:lnTo>
                <a:lnTo>
                  <a:pt x="40" y="13"/>
                </a:lnTo>
                <a:lnTo>
                  <a:pt x="45" y="10"/>
                </a:lnTo>
                <a:lnTo>
                  <a:pt x="51" y="8"/>
                </a:lnTo>
                <a:lnTo>
                  <a:pt x="57" y="6"/>
                </a:lnTo>
                <a:lnTo>
                  <a:pt x="64" y="6"/>
                </a:lnTo>
                <a:lnTo>
                  <a:pt x="70" y="2"/>
                </a:lnTo>
                <a:lnTo>
                  <a:pt x="78" y="2"/>
                </a:lnTo>
                <a:lnTo>
                  <a:pt x="85" y="0"/>
                </a:lnTo>
                <a:lnTo>
                  <a:pt x="93" y="0"/>
                </a:lnTo>
                <a:lnTo>
                  <a:pt x="100" y="0"/>
                </a:lnTo>
                <a:lnTo>
                  <a:pt x="110" y="0"/>
                </a:lnTo>
                <a:lnTo>
                  <a:pt x="118" y="0"/>
                </a:lnTo>
                <a:lnTo>
                  <a:pt x="129" y="0"/>
                </a:lnTo>
                <a:lnTo>
                  <a:pt x="137" y="0"/>
                </a:lnTo>
                <a:lnTo>
                  <a:pt x="146" y="2"/>
                </a:lnTo>
                <a:lnTo>
                  <a:pt x="154" y="2"/>
                </a:lnTo>
                <a:lnTo>
                  <a:pt x="163" y="4"/>
                </a:lnTo>
                <a:lnTo>
                  <a:pt x="173" y="6"/>
                </a:lnTo>
                <a:lnTo>
                  <a:pt x="182" y="8"/>
                </a:lnTo>
                <a:lnTo>
                  <a:pt x="192" y="8"/>
                </a:lnTo>
                <a:lnTo>
                  <a:pt x="201" y="12"/>
                </a:lnTo>
                <a:lnTo>
                  <a:pt x="209" y="12"/>
                </a:lnTo>
                <a:lnTo>
                  <a:pt x="216" y="13"/>
                </a:lnTo>
                <a:lnTo>
                  <a:pt x="224" y="15"/>
                </a:lnTo>
                <a:lnTo>
                  <a:pt x="234" y="17"/>
                </a:lnTo>
                <a:lnTo>
                  <a:pt x="239" y="19"/>
                </a:lnTo>
                <a:lnTo>
                  <a:pt x="247" y="21"/>
                </a:lnTo>
                <a:lnTo>
                  <a:pt x="254" y="23"/>
                </a:lnTo>
                <a:lnTo>
                  <a:pt x="260" y="25"/>
                </a:lnTo>
                <a:lnTo>
                  <a:pt x="266" y="25"/>
                </a:lnTo>
                <a:lnTo>
                  <a:pt x="270" y="27"/>
                </a:lnTo>
                <a:lnTo>
                  <a:pt x="273" y="27"/>
                </a:lnTo>
                <a:lnTo>
                  <a:pt x="279" y="29"/>
                </a:lnTo>
                <a:lnTo>
                  <a:pt x="283" y="31"/>
                </a:lnTo>
                <a:lnTo>
                  <a:pt x="285" y="32"/>
                </a:lnTo>
                <a:lnTo>
                  <a:pt x="279" y="44"/>
                </a:lnTo>
                <a:lnTo>
                  <a:pt x="277" y="44"/>
                </a:lnTo>
                <a:lnTo>
                  <a:pt x="273" y="42"/>
                </a:lnTo>
                <a:lnTo>
                  <a:pt x="268" y="42"/>
                </a:lnTo>
                <a:lnTo>
                  <a:pt x="260" y="40"/>
                </a:lnTo>
                <a:lnTo>
                  <a:pt x="251" y="38"/>
                </a:lnTo>
                <a:lnTo>
                  <a:pt x="241" y="36"/>
                </a:lnTo>
                <a:lnTo>
                  <a:pt x="235" y="34"/>
                </a:lnTo>
                <a:lnTo>
                  <a:pt x="230" y="34"/>
                </a:lnTo>
                <a:lnTo>
                  <a:pt x="224" y="32"/>
                </a:lnTo>
                <a:lnTo>
                  <a:pt x="218" y="32"/>
                </a:lnTo>
                <a:lnTo>
                  <a:pt x="213" y="31"/>
                </a:lnTo>
                <a:lnTo>
                  <a:pt x="207" y="31"/>
                </a:lnTo>
                <a:lnTo>
                  <a:pt x="201" y="29"/>
                </a:lnTo>
                <a:lnTo>
                  <a:pt x="196" y="29"/>
                </a:lnTo>
                <a:lnTo>
                  <a:pt x="190" y="27"/>
                </a:lnTo>
                <a:lnTo>
                  <a:pt x="182" y="27"/>
                </a:lnTo>
                <a:lnTo>
                  <a:pt x="178" y="25"/>
                </a:lnTo>
                <a:lnTo>
                  <a:pt x="173" y="25"/>
                </a:lnTo>
                <a:lnTo>
                  <a:pt x="167" y="23"/>
                </a:lnTo>
                <a:lnTo>
                  <a:pt x="163" y="23"/>
                </a:lnTo>
                <a:lnTo>
                  <a:pt x="158" y="21"/>
                </a:lnTo>
                <a:lnTo>
                  <a:pt x="154" y="21"/>
                </a:lnTo>
                <a:lnTo>
                  <a:pt x="148" y="19"/>
                </a:lnTo>
                <a:lnTo>
                  <a:pt x="142" y="19"/>
                </a:lnTo>
                <a:lnTo>
                  <a:pt x="144" y="48"/>
                </a:lnTo>
                <a:lnTo>
                  <a:pt x="110" y="15"/>
                </a:lnTo>
                <a:lnTo>
                  <a:pt x="118" y="48"/>
                </a:lnTo>
                <a:lnTo>
                  <a:pt x="83" y="21"/>
                </a:lnTo>
                <a:lnTo>
                  <a:pt x="91" y="48"/>
                </a:lnTo>
                <a:lnTo>
                  <a:pt x="59" y="29"/>
                </a:lnTo>
                <a:lnTo>
                  <a:pt x="57" y="29"/>
                </a:lnTo>
                <a:lnTo>
                  <a:pt x="53" y="31"/>
                </a:lnTo>
                <a:lnTo>
                  <a:pt x="49" y="31"/>
                </a:lnTo>
                <a:lnTo>
                  <a:pt x="43" y="34"/>
                </a:lnTo>
                <a:lnTo>
                  <a:pt x="38" y="36"/>
                </a:lnTo>
                <a:lnTo>
                  <a:pt x="32" y="38"/>
                </a:lnTo>
                <a:lnTo>
                  <a:pt x="26" y="42"/>
                </a:lnTo>
                <a:lnTo>
                  <a:pt x="23" y="44"/>
                </a:lnTo>
                <a:lnTo>
                  <a:pt x="15" y="50"/>
                </a:lnTo>
                <a:lnTo>
                  <a:pt x="7" y="55"/>
                </a:lnTo>
                <a:lnTo>
                  <a:pt x="4" y="59"/>
                </a:lnTo>
                <a:lnTo>
                  <a:pt x="2" y="6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IN"/>
          </a:p>
        </p:txBody>
      </p:sp>
      <p:pic>
        <p:nvPicPr>
          <p:cNvPr id="10" name="Picture 8" descr="Cover-6Ed"/>
          <p:cNvPicPr>
            <a:picLocks noChangeAspect="1" noChangeArrowheads="1"/>
          </p:cNvPicPr>
          <p:nvPr userDrawn="1"/>
        </p:nvPicPr>
        <p:blipFill>
          <a:blip r:embed="rId14"/>
          <a:stretch>
            <a:fillRect/>
          </a:stretch>
        </p:blipFill>
        <p:spPr bwMode="auto">
          <a:xfrm>
            <a:off x="5546" y="1"/>
            <a:ext cx="742012" cy="71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531930415"/>
      </p:ext>
    </p:extLst>
  </p:cSld>
  <p:clrMap bg1="lt1" tx1="dk1" bg2="lt2" tx2="dk2" accent1="accent1" accent2="accent2" accent3="accent3" accent4="accent4" accent5="accent5" accent6="accent6" hlink="hlink" folHlink="folHlink"/>
  <p:sldLayoutIdLst>
    <p:sldLayoutId id="2147493668" r:id="rId1"/>
    <p:sldLayoutId id="2147493669" r:id="rId2"/>
    <p:sldLayoutId id="2147493670" r:id="rId3"/>
    <p:sldLayoutId id="2147493671" r:id="rId4"/>
    <p:sldLayoutId id="2147493672" r:id="rId5"/>
    <p:sldLayoutId id="2147493673" r:id="rId6"/>
    <p:sldLayoutId id="2147493674" r:id="rId7"/>
    <p:sldLayoutId id="2147493675" r:id="rId8"/>
    <p:sldLayoutId id="2147493676" r:id="rId9"/>
    <p:sldLayoutId id="2147493677" r:id="rId10"/>
    <p:sldLayoutId id="2147493678" r:id="rId11"/>
    <p:sldLayoutId id="2147493679" r:id="rId12"/>
  </p:sldLayoutIdLst>
  <p:txStyles>
    <p:titleStyle>
      <a:lvl1pPr algn="ctr" rtl="0" eaLnBrk="0" fontAlgn="base" hangingPunct="0">
        <a:spcBef>
          <a:spcPct val="0"/>
        </a:spcBef>
        <a:spcAft>
          <a:spcPct val="0"/>
        </a:spcAft>
        <a:defRPr kumimoji="1" sz="2100" b="1">
          <a:solidFill>
            <a:srgbClr val="002060"/>
          </a:solidFill>
          <a:effectLst>
            <a:outerShdw blurRad="38100" dist="38100" dir="2700000" algn="tl">
              <a:srgbClr val="DDDDDD"/>
            </a:outerShdw>
          </a:effectLst>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2pPr>
      <a:lvl3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3pPr>
      <a:lvl4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4pPr>
      <a:lvl5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5pPr>
      <a:lvl6pPr marL="3429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6pPr>
      <a:lvl7pPr marL="6858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7pPr>
      <a:lvl8pPr marL="10287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8pPr>
      <a:lvl9pPr marL="13716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9pPr>
    </p:titleStyle>
    <p:bodyStyle>
      <a:lvl1pPr marL="257175" indent="-257175" algn="l" rtl="0" eaLnBrk="0" fontAlgn="base" hangingPunct="0">
        <a:spcBef>
          <a:spcPct val="35000"/>
        </a:spcBef>
        <a:spcAft>
          <a:spcPct val="0"/>
        </a:spcAft>
        <a:buClr>
          <a:srgbClr val="002060"/>
        </a:buClr>
        <a:buSzPct val="100000"/>
        <a:buFont typeface="Monotype Sorts" pitchFamily="-65" charset="2"/>
        <a:buChar char="n"/>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95000"/>
        <a:buFont typeface="Monotype Sorts" pitchFamily="-65" charset="2"/>
        <a:buChar char="l"/>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ebdings" panose="05030102010509060703" pitchFamily="18" charset="2"/>
        <a:buChar char="4"/>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Times New Roman" panose="02020603050405020304" pitchFamily="18"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donald-f-ferguson/W4111-Intro-to-Databases-Spring-2024" TargetMode="External"/><Relationship Id="rId2" Type="http://schemas.openxmlformats.org/officeDocument/2006/relationships/hyperlink" Target="https://join.slack.com/t/dff-columbia/shared_invite/zt-2b1pggbxt-aNJUuVoKhwlgyhO~3hG2cg" TargetMode="External"/><Relationship Id="rId1" Type="http://schemas.openxmlformats.org/officeDocument/2006/relationships/slideLayout" Target="../slideLayouts/slideLayout1.xml"/><Relationship Id="rId5" Type="http://schemas.openxmlformats.org/officeDocument/2006/relationships/hyperlink" Target="https://calendar.google.com/calendar/u/0?cid=Y182OTM5MDkyMGE3YmFkZGJjMWMxZjFhYTU1NDk1MGVjNTViMmIwN2ViMzhkNzNkNDEzOTA1MTFiZjcwNjI1NDFmQGdyb3VwLmNhbGVuZGFyLmdvb2dsZS5jb20" TargetMode="External"/><Relationship Id="rId4" Type="http://schemas.openxmlformats.org/officeDocument/2006/relationships/hyperlink" Target="https://donald-f-ferguson.github.io/W4111-Intro-to-Databases-Spring-2024/"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9.xml"/><Relationship Id="rId1" Type="http://schemas.openxmlformats.org/officeDocument/2006/relationships/slideLayout" Target="../slideLayouts/slideLayout8.xml"/><Relationship Id="rId4" Type="http://schemas.openxmlformats.org/officeDocument/2006/relationships/image" Target="../media/image1.emf"/></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watch.seeka.tv/" TargetMode="External"/><Relationship Id="rId1" Type="http://schemas.openxmlformats.org/officeDocument/2006/relationships/slideLayout" Target="../slideLayouts/slideLayout1.xml"/><Relationship Id="rId4" Type="http://schemas.openxmlformats.org/officeDocument/2006/relationships/hyperlink" Target="http://dmna.ny.gov/nyg/"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0.xml"/><Relationship Id="rId1" Type="http://schemas.openxmlformats.org/officeDocument/2006/relationships/slideLayout" Target="../slideLayouts/slideLayout8.xml"/><Relationship Id="rId4" Type="http://schemas.openxmlformats.org/officeDocument/2006/relationships/image" Target="../media/image1.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hyperlink" Target="https://en.wikipedia.org/wiki/NoSQL" TargetMode="External"/><Relationship Id="rId2" Type="http://schemas.openxmlformats.org/officeDocument/2006/relationships/hyperlink" Target="https://en.wikipedia.org/wiki/Database#Database_management_system" TargetMode="Externa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2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1.xml"/><Relationship Id="rId1" Type="http://schemas.openxmlformats.org/officeDocument/2006/relationships/slideLayout" Target="../slideLayouts/slideLayout8.xml"/><Relationship Id="rId4" Type="http://schemas.openxmlformats.org/officeDocument/2006/relationships/image" Target="../media/image1.emf"/></Relationships>
</file>

<file path=ppt/slides/_rels/slide21.xml.rels><?xml version="1.0" encoding="UTF-8" standalone="yes"?>
<Relationships xmlns="http://schemas.openxmlformats.org/package/2006/relationships"><Relationship Id="rId8" Type="http://schemas.openxmlformats.org/officeDocument/2006/relationships/hyperlink" Target="https://dev.mysql.com/doc/mysql-installer/en/server-authentication-method.html" TargetMode="External"/><Relationship Id="rId3" Type="http://schemas.openxmlformats.org/officeDocument/2006/relationships/hyperlink" Target="https://docs.anaconda.com/anaconda/" TargetMode="External"/><Relationship Id="rId7" Type="http://schemas.openxmlformats.org/officeDocument/2006/relationships/hyperlink" Target="https://dev.mysql.com/downloads/mysql/" TargetMode="External"/><Relationship Id="rId2" Type="http://schemas.openxmlformats.org/officeDocument/2006/relationships/hyperlink" Target="https://www.db-book.com/" TargetMode="External"/><Relationship Id="rId1" Type="http://schemas.openxmlformats.org/officeDocument/2006/relationships/slideLayout" Target="../slideLayouts/slideLayout1.xml"/><Relationship Id="rId6" Type="http://schemas.openxmlformats.org/officeDocument/2006/relationships/hyperlink" Target="https://www.jetbrains.com/pycharm/" TargetMode="External"/><Relationship Id="rId5" Type="http://schemas.openxmlformats.org/officeDocument/2006/relationships/hyperlink" Target="https://www.jetbrains.com/datagrip/" TargetMode="External"/><Relationship Id="rId4" Type="http://schemas.openxmlformats.org/officeDocument/2006/relationships/hyperlink" Target="https://www.jetbrains.com/community/education/#students"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2.xml"/><Relationship Id="rId1" Type="http://schemas.openxmlformats.org/officeDocument/2006/relationships/slideLayout" Target="../slideLayouts/slideLayout8.xml"/><Relationship Id="rId4" Type="http://schemas.openxmlformats.org/officeDocument/2006/relationships/image" Target="../media/image1.e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27.xml.rels><?xml version="1.0" encoding="UTF-8" standalone="yes"?>
<Relationships xmlns="http://schemas.openxmlformats.org/package/2006/relationships"><Relationship Id="rId2" Type="http://schemas.openxmlformats.org/officeDocument/2006/relationships/hyperlink" Target="https://developer.imdb.com/non-commercial-datasets/" TargetMode="Externa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3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3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s://www.w3schools.com/whatis/whatis_fullstack.asp" TargetMode="Externa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hyperlink" Target="http://0.0.0.0:8001/docs" TargetMode="External"/><Relationship Id="rId2" Type="http://schemas.openxmlformats.org/officeDocument/2006/relationships/hyperlink" Target="http://0.0.0.0:8001/" TargetMode="External"/><Relationship Id="rId1" Type="http://schemas.openxmlformats.org/officeDocument/2006/relationships/slideLayout" Target="../slideLayouts/slideLayout1.xml"/><Relationship Id="rId6" Type="http://schemas.openxmlformats.org/officeDocument/2006/relationships/hyperlink" Target="http://localhost:4200/#/customer" TargetMode="External"/><Relationship Id="rId5" Type="http://schemas.openxmlformats.org/officeDocument/2006/relationships/hyperlink" Target="http://localhost:4200/#/character" TargetMode="External"/><Relationship Id="rId4" Type="http://schemas.openxmlformats.org/officeDocument/2006/relationships/hyperlink" Target="http://0.0.0.0:8001/api/characters/sansa%20stark" TargetMode="External"/></Relationships>
</file>

<file path=ppt/slides/_rels/slide3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3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36.xml.rels><?xml version="1.0" encoding="UTF-8" standalone="yes"?>
<Relationships xmlns="http://schemas.openxmlformats.org/package/2006/relationships"><Relationship Id="rId3" Type="http://schemas.openxmlformats.org/officeDocument/2006/relationships/hyperlink" Target="https://www.db-book.com/db7/slides-dir/index.html" TargetMode="External"/><Relationship Id="rId2" Type="http://schemas.openxmlformats.org/officeDocument/2006/relationships/notesSlide" Target="../notesSlides/notesSlide16.xml"/><Relationship Id="rId1" Type="http://schemas.openxmlformats.org/officeDocument/2006/relationships/slideLayout" Target="../slideLayouts/slideLayout2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8.xml"/></Relationships>
</file>

<file path=ppt/slides/_rels/slide38.xml.rels><?xml version="1.0" encoding="UTF-8" standalone="yes"?>
<Relationships xmlns="http://schemas.openxmlformats.org/package/2006/relationships"><Relationship Id="rId3" Type="http://schemas.openxmlformats.org/officeDocument/2006/relationships/hyperlink" Target="https://ehikioya.com/conceptual-logical-physical-database-modeling/" TargetMode="External"/><Relationship Id="rId2" Type="http://schemas.openxmlformats.org/officeDocument/2006/relationships/image" Target="../media/image17.tiff"/><Relationship Id="rId1" Type="http://schemas.openxmlformats.org/officeDocument/2006/relationships/slideLayout" Target="../slideLayouts/slideLayout1.xml"/><Relationship Id="rId6" Type="http://schemas.openxmlformats.org/officeDocument/2006/relationships/image" Target="../media/image19.tiff"/><Relationship Id="rId5" Type="http://schemas.openxmlformats.org/officeDocument/2006/relationships/hyperlink" Target="https://www.1keydata.com/datawarehousing/data-modeling-levels.html" TargetMode="External"/><Relationship Id="rId4" Type="http://schemas.openxmlformats.org/officeDocument/2006/relationships/image" Target="../media/image18.pn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2.xml"/></Relationships>
</file>

<file path=ppt/slides/_rels/slide41.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20.xml"/><Relationship Id="rId1" Type="http://schemas.openxmlformats.org/officeDocument/2006/relationships/slideLayout" Target="../slideLayouts/slideLayout27.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2.xml"/></Relationships>
</file>

<file path=ppt/slides/_rels/slide43.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22.xml"/><Relationship Id="rId1" Type="http://schemas.openxmlformats.org/officeDocument/2006/relationships/slideLayout" Target="../slideLayouts/slideLayout27.xml"/></Relationships>
</file>

<file path=ppt/slides/_rels/slide44.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23.xml"/><Relationship Id="rId1" Type="http://schemas.openxmlformats.org/officeDocument/2006/relationships/slideLayout" Target="../slideLayouts/slideLayout27.xml"/><Relationship Id="rId4" Type="http://schemas.openxmlformats.org/officeDocument/2006/relationships/image" Target="../media/image23.png"/></Relationships>
</file>

<file path=ppt/slides/_rels/slide4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tiff"/><Relationship Id="rId1" Type="http://schemas.openxmlformats.org/officeDocument/2006/relationships/slideLayout" Target="../slideLayouts/slideLayout1.xml"/><Relationship Id="rId4" Type="http://schemas.openxmlformats.org/officeDocument/2006/relationships/image" Target="../media/image26.png"/></Relationships>
</file>

<file path=ppt/slides/_rels/slide46.xml.rels><?xml version="1.0" encoding="UTF-8" standalone="yes"?>
<Relationships xmlns="http://schemas.openxmlformats.org/package/2006/relationships"><Relationship Id="rId3" Type="http://schemas.openxmlformats.org/officeDocument/2006/relationships/hyperlink" Target="https://vertabelo.com/" TargetMode="External"/><Relationship Id="rId2" Type="http://schemas.openxmlformats.org/officeDocument/2006/relationships/hyperlink" Target="https://www.lucidchart.com/" TargetMode="External"/><Relationship Id="rId1" Type="http://schemas.openxmlformats.org/officeDocument/2006/relationships/slideLayout" Target="../slideLayouts/slideLayout1.xml"/><Relationship Id="rId4" Type="http://schemas.openxmlformats.org/officeDocument/2006/relationships/image" Target="../media/image27.png"/></Relationships>
</file>

<file path=ppt/slides/_rels/slide47.xml.rels><?xml version="1.0" encoding="UTF-8" standalone="yes"?>
<Relationships xmlns="http://schemas.openxmlformats.org/package/2006/relationships"><Relationship Id="rId3" Type="http://schemas.openxmlformats.org/officeDocument/2006/relationships/image" Target="../media/image28.tiff"/><Relationship Id="rId2" Type="http://schemas.openxmlformats.org/officeDocument/2006/relationships/hyperlink" Target="https://www.lucidchart.com/pages/er-diagrams" TargetMode="Externa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5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5.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53.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notesSlide" Target="../notesSlides/notesSlide26.xml"/><Relationship Id="rId1" Type="http://schemas.openxmlformats.org/officeDocument/2006/relationships/slideLayout" Target="../slideLayouts/slideLayout35.xml"/><Relationship Id="rId4" Type="http://schemas.openxmlformats.org/officeDocument/2006/relationships/image" Target="../media/image36.jpeg"/></Relationships>
</file>

<file path=ppt/slides/_rels/slide54.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notesSlide" Target="../notesSlides/notesSlide27.xml"/><Relationship Id="rId1" Type="http://schemas.openxmlformats.org/officeDocument/2006/relationships/slideLayout" Target="../slideLayouts/slideLayout51.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7.xml"/></Relationships>
</file>

<file path=ppt/slides/_rels/slide56.xml.rels><?xml version="1.0" encoding="UTF-8" standalone="yes"?>
<Relationships xmlns="http://schemas.openxmlformats.org/package/2006/relationships"><Relationship Id="rId3" Type="http://schemas.openxmlformats.org/officeDocument/2006/relationships/image" Target="../media/image38.jpeg"/><Relationship Id="rId2" Type="http://schemas.openxmlformats.org/officeDocument/2006/relationships/notesSlide" Target="../notesSlides/notesSlide29.xml"/><Relationship Id="rId1" Type="http://schemas.openxmlformats.org/officeDocument/2006/relationships/slideLayout" Target="../slideLayouts/slideLayout47.xml"/></Relationships>
</file>

<file path=ppt/slides/_rels/slide57.xml.rels><?xml version="1.0" encoding="UTF-8" standalone="yes"?>
<Relationships xmlns="http://schemas.openxmlformats.org/package/2006/relationships"><Relationship Id="rId3" Type="http://schemas.openxmlformats.org/officeDocument/2006/relationships/image" Target="../media/image38.jpeg"/><Relationship Id="rId2" Type="http://schemas.openxmlformats.org/officeDocument/2006/relationships/notesSlide" Target="../notesSlides/notesSlide30.xml"/><Relationship Id="rId1" Type="http://schemas.openxmlformats.org/officeDocument/2006/relationships/slideLayout" Target="../slideLayouts/slideLayout47.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7.xml"/></Relationships>
</file>

<file path=ppt/slides/_rels/slide59.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7.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7.xml"/></Relationships>
</file>

<file path=ppt/slides/_rels/slide64.xml.rels><?xml version="1.0" encoding="UTF-8" standalone="yes"?>
<Relationships xmlns="http://schemas.openxmlformats.org/package/2006/relationships"><Relationship Id="rId3" Type="http://schemas.openxmlformats.org/officeDocument/2006/relationships/image" Target="../media/image42.jpeg"/><Relationship Id="rId2" Type="http://schemas.openxmlformats.org/officeDocument/2006/relationships/notesSlide" Target="../notesSlides/notesSlide34.xml"/><Relationship Id="rId1" Type="http://schemas.openxmlformats.org/officeDocument/2006/relationships/slideLayout" Target="../slideLayouts/slideLayout47.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47.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47.xml"/></Relationships>
</file>

<file path=ppt/slides/_rels/slide67.xml.rels><?xml version="1.0" encoding="UTF-8" standalone="yes"?>
<Relationships xmlns="http://schemas.openxmlformats.org/package/2006/relationships"><Relationship Id="rId3" Type="http://schemas.openxmlformats.org/officeDocument/2006/relationships/image" Target="../media/image43.jpeg"/><Relationship Id="rId2" Type="http://schemas.openxmlformats.org/officeDocument/2006/relationships/notesSlide" Target="../notesSlides/notesSlide37.xml"/><Relationship Id="rId1" Type="http://schemas.openxmlformats.org/officeDocument/2006/relationships/slideLayout" Target="../slideLayouts/slideLayout47.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47.xml"/></Relationships>
</file>

<file path=ppt/slides/_rels/slide69.xml.rels><?xml version="1.0" encoding="UTF-8" standalone="yes"?>
<Relationships xmlns="http://schemas.openxmlformats.org/package/2006/relationships"><Relationship Id="rId3" Type="http://schemas.openxmlformats.org/officeDocument/2006/relationships/hyperlink" Target="https://dbis-uibk.github.io/relax/calc/gist/4f7866c17624ca9dfa85ed2482078be8/relax-silberschatz-english.txt/0" TargetMode="External"/><Relationship Id="rId2" Type="http://schemas.openxmlformats.org/officeDocument/2006/relationships/hyperlink" Target="https://dbis-uibk.github.io/relax/calc/local/uibk/local/0" TargetMode="Externa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hyperlink" Target="https://www.db-book.com/db7/slides-dir/index.html" TargetMode="External"/><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9.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0.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0.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0.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0.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0.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0.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0.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0.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0.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0.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0.xml"/></Relationships>
</file>

<file path=ppt/slides/_rels/slide8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2.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3.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8.xml"/><Relationship Id="rId1" Type="http://schemas.openxmlformats.org/officeDocument/2006/relationships/slideLayout" Target="../slideLayouts/slideLayout8.xml"/><Relationship Id="rId4" Type="http://schemas.openxmlformats.org/officeDocument/2006/relationships/image" Target="../media/image1.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CE15D65-8053-1B4E-B089-18B4089AAFB8}"/>
              </a:ext>
            </a:extLst>
          </p:cNvPr>
          <p:cNvPicPr>
            <a:picLocks noChangeAspect="1"/>
          </p:cNvPicPr>
          <p:nvPr/>
        </p:nvPicPr>
        <p:blipFill>
          <a:blip r:embed="rId3"/>
          <a:stretch>
            <a:fillRect/>
          </a:stretch>
        </p:blipFill>
        <p:spPr>
          <a:xfrm>
            <a:off x="-2" y="-1"/>
            <a:ext cx="9144001" cy="5143501"/>
          </a:xfrm>
          <a:prstGeom prst="rect">
            <a:avLst/>
          </a:prstGeom>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3075"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6" name="TextBox 9"/>
          <p:cNvSpPr txBox="1">
            <a:spLocks noChangeArrowheads="1"/>
          </p:cNvSpPr>
          <p:nvPr/>
        </p:nvSpPr>
        <p:spPr bwMode="auto">
          <a:xfrm>
            <a:off x="-2" y="1"/>
            <a:ext cx="9144000" cy="1384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t>W4111 – Introduction to Databases</a:t>
            </a:r>
            <a:br>
              <a:rPr lang="en-US" altLang="en-US" sz="2800" i="1" dirty="0"/>
            </a:br>
            <a:r>
              <a:rPr lang="en-US" altLang="en-US" sz="2800" i="1" dirty="0"/>
              <a:t>Section 002, V02, Spring 2024</a:t>
            </a:r>
            <a:br>
              <a:rPr lang="en-US" altLang="en-US" sz="3200" i="1" dirty="0"/>
            </a:br>
            <a:r>
              <a:rPr lang="en-US" altLang="en-US" sz="2800" i="1" dirty="0"/>
              <a:t>Lecture 1: Introduction and Foundational Concepts</a:t>
            </a:r>
            <a:endParaRPr lang="en-US" altLang="en-US" sz="3200" i="1" dirty="0"/>
          </a:p>
        </p:txBody>
      </p:sp>
      <p:sp>
        <p:nvSpPr>
          <p:cNvPr id="3077" name="TextBox 10"/>
          <p:cNvSpPr txBox="1">
            <a:spLocks noChangeArrowheads="1"/>
          </p:cNvSpPr>
          <p:nvPr/>
        </p:nvSpPr>
        <p:spPr bwMode="auto">
          <a:xfrm>
            <a:off x="0" y="4732991"/>
            <a:ext cx="9144000" cy="3638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r>
              <a:rPr lang="en-US" altLang="en-US" sz="1200" i="1" dirty="0">
                <a:solidFill>
                  <a:schemeClr val="bg1"/>
                </a:solidFill>
              </a:rPr>
              <a:t>© Donald F. Ferguson, 2024</a:t>
            </a:r>
          </a:p>
        </p:txBody>
      </p:sp>
    </p:spTree>
    <p:extLst>
      <p:ext uri="{BB962C8B-B14F-4D97-AF65-F5344CB8AC3E}">
        <p14:creationId xmlns:p14="http://schemas.microsoft.com/office/powerpoint/2010/main" val="30788252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57EB903-EC8E-A34F-9465-4F07E0EEFEDD}"/>
              </a:ext>
            </a:extLst>
          </p:cNvPr>
          <p:cNvSpPr>
            <a:spLocks noGrp="1"/>
          </p:cNvSpPr>
          <p:nvPr>
            <p:ph idx="1"/>
          </p:nvPr>
        </p:nvSpPr>
        <p:spPr>
          <a:xfrm>
            <a:off x="152400" y="819150"/>
            <a:ext cx="8839200" cy="3810000"/>
          </a:xfrm>
        </p:spPr>
        <p:txBody>
          <a:bodyPr/>
          <a:lstStyle/>
          <a:p>
            <a:r>
              <a:rPr lang="en-US" sz="1800" dirty="0"/>
              <a:t>The administrative staff of the Dept. of Computer Science </a:t>
            </a:r>
            <a:r>
              <a:rPr lang="en-US" sz="1800" b="1" dirty="0"/>
              <a:t>directly</a:t>
            </a:r>
            <a:r>
              <a:rPr lang="en-US" sz="1800" dirty="0"/>
              <a:t> manages enrollment in the W4111 sections and the wait lists. This is true of several courses.</a:t>
            </a:r>
          </a:p>
          <a:p>
            <a:pPr lvl="1"/>
            <a:r>
              <a:rPr lang="en-US" sz="1600" dirty="0"/>
              <a:t>COMS W4111 is </a:t>
            </a:r>
            <a:r>
              <a:rPr lang="en-US" sz="1600" b="1" dirty="0"/>
              <a:t>ALWAYS</a:t>
            </a:r>
            <a:r>
              <a:rPr lang="en-US" sz="1600" dirty="0"/>
              <a:t> oversubscribed and has huge wait lists.</a:t>
            </a:r>
          </a:p>
          <a:p>
            <a:pPr lvl="1"/>
            <a:r>
              <a:rPr lang="en-US" sz="1600" dirty="0"/>
              <a:t>The course is a requirement for several majors and tracks.</a:t>
            </a:r>
          </a:p>
          <a:p>
            <a:pPr lvl="1"/>
            <a:r>
              <a:rPr lang="en-US" sz="1600" dirty="0"/>
              <a:t>There are </a:t>
            </a:r>
            <a:r>
              <a:rPr lang="en-US" sz="1600" b="1" dirty="0"/>
              <a:t>complex rules</a:t>
            </a:r>
            <a:r>
              <a:rPr lang="en-US" sz="1600" dirty="0"/>
              <a:t> about prioritizing students for course enrollment. </a:t>
            </a:r>
            <a:br>
              <a:rPr lang="en-US" sz="1600" dirty="0"/>
            </a:br>
            <a:endParaRPr lang="en-US" sz="1600" dirty="0"/>
          </a:p>
          <a:p>
            <a:r>
              <a:rPr lang="en-US" sz="1800" dirty="0"/>
              <a:t>Faculty follow department policies and do not manage waitlists, despite the info that identifies the waitlist as “Instructor Managed.”</a:t>
            </a:r>
            <a:br>
              <a:rPr lang="en-US" sz="1800" dirty="0"/>
            </a:br>
            <a:endParaRPr lang="en-US" sz="1800" dirty="0"/>
          </a:p>
          <a:p>
            <a:r>
              <a:rPr lang="en-US" sz="1800" dirty="0"/>
              <a:t>Slide 3 provides more details.</a:t>
            </a:r>
            <a:endParaRPr lang="en-US" sz="1600" dirty="0"/>
          </a:p>
          <a:p>
            <a:pPr marL="0" indent="0">
              <a:buNone/>
            </a:pPr>
            <a:endParaRPr lang="en-US" sz="1800" dirty="0"/>
          </a:p>
        </p:txBody>
      </p:sp>
      <p:sp>
        <p:nvSpPr>
          <p:cNvPr id="3" name="Title 2">
            <a:extLst>
              <a:ext uri="{FF2B5EF4-FFF2-40B4-BE49-F238E27FC236}">
                <a16:creationId xmlns:a16="http://schemas.microsoft.com/office/drawing/2014/main" id="{C1FEFB4E-F4B6-F049-A67C-E2D18E6C953D}"/>
              </a:ext>
            </a:extLst>
          </p:cNvPr>
          <p:cNvSpPr>
            <a:spLocks noGrp="1"/>
          </p:cNvSpPr>
          <p:nvPr>
            <p:ph type="title"/>
          </p:nvPr>
        </p:nvSpPr>
        <p:spPr/>
        <p:txBody>
          <a:bodyPr/>
          <a:lstStyle/>
          <a:p>
            <a:r>
              <a:rPr lang="en-US" dirty="0"/>
              <a:t>Waitlist</a:t>
            </a:r>
          </a:p>
        </p:txBody>
      </p:sp>
    </p:spTree>
    <p:extLst>
      <p:ext uri="{BB962C8B-B14F-4D97-AF65-F5344CB8AC3E}">
        <p14:creationId xmlns:p14="http://schemas.microsoft.com/office/powerpoint/2010/main" val="21607742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07D3BA6-EB5B-A648-B266-B441AFEFE784}"/>
              </a:ext>
            </a:extLst>
          </p:cNvPr>
          <p:cNvSpPr>
            <a:spLocks noGrp="1"/>
          </p:cNvSpPr>
          <p:nvPr>
            <p:ph idx="1"/>
          </p:nvPr>
        </p:nvSpPr>
        <p:spPr>
          <a:xfrm>
            <a:off x="86284" y="514350"/>
            <a:ext cx="8839200" cy="4114800"/>
          </a:xfrm>
        </p:spPr>
        <p:txBody>
          <a:bodyPr/>
          <a:lstStyle/>
          <a:p>
            <a:pPr>
              <a:spcBef>
                <a:spcPts val="0"/>
              </a:spcBef>
              <a:spcAft>
                <a:spcPts val="300"/>
              </a:spcAft>
            </a:pPr>
            <a:r>
              <a:rPr lang="en-US" sz="1400" dirty="0"/>
              <a:t>Sessions:</a:t>
            </a:r>
          </a:p>
          <a:p>
            <a:pPr lvl="1">
              <a:spcBef>
                <a:spcPts val="0"/>
              </a:spcBef>
              <a:spcAft>
                <a:spcPts val="300"/>
              </a:spcAft>
            </a:pPr>
            <a:r>
              <a:rPr lang="en-US" sz="1200" dirty="0"/>
              <a:t>Lecture: (In-Person) Lecture: Friday, 10:10AM to 12:40PM (TBD).</a:t>
            </a:r>
          </a:p>
          <a:p>
            <a:pPr lvl="1">
              <a:spcBef>
                <a:spcPts val="0"/>
              </a:spcBef>
              <a:spcAft>
                <a:spcPts val="300"/>
              </a:spcAft>
            </a:pPr>
            <a:r>
              <a:rPr lang="en-US" sz="1200" dirty="0"/>
              <a:t>Recitation: Periodic, optional, online recitations</a:t>
            </a:r>
          </a:p>
          <a:p>
            <a:pPr lvl="2">
              <a:spcBef>
                <a:spcPts val="0"/>
              </a:spcBef>
              <a:spcAft>
                <a:spcPts val="300"/>
              </a:spcAft>
            </a:pPr>
            <a:r>
              <a:rPr lang="en-US" sz="1000" dirty="0"/>
              <a:t>Either in-person/online or just online. Will announce in advance.</a:t>
            </a:r>
          </a:p>
          <a:p>
            <a:pPr lvl="2">
              <a:spcBef>
                <a:spcPts val="0"/>
              </a:spcBef>
              <a:spcAft>
                <a:spcPts val="300"/>
              </a:spcAft>
            </a:pPr>
            <a:r>
              <a:rPr lang="en-US" sz="1000" dirty="0"/>
              <a:t>Usually held when there is student interest, homework due, exams, etc.</a:t>
            </a:r>
          </a:p>
          <a:p>
            <a:pPr>
              <a:spcBef>
                <a:spcPts val="0"/>
              </a:spcBef>
              <a:spcAft>
                <a:spcPts val="300"/>
              </a:spcAft>
            </a:pPr>
            <a:r>
              <a:rPr lang="en-US" sz="1400" dirty="0"/>
              <a:t>Office hours: </a:t>
            </a:r>
          </a:p>
          <a:p>
            <a:pPr lvl="1">
              <a:spcBef>
                <a:spcPts val="0"/>
              </a:spcBef>
              <a:spcAft>
                <a:spcPts val="300"/>
              </a:spcAft>
            </a:pPr>
            <a:r>
              <a:rPr lang="en-US" sz="1200" dirty="0"/>
              <a:t>In-person: Friday: 8:30AM – 10:00 AM  (488 Computer Science Building); Sometimes also 1pm-3pm, Friday, 488 CSB.</a:t>
            </a:r>
          </a:p>
          <a:p>
            <a:pPr lvl="1">
              <a:spcBef>
                <a:spcPts val="0"/>
              </a:spcBef>
              <a:spcAft>
                <a:spcPts val="300"/>
              </a:spcAft>
            </a:pPr>
            <a:r>
              <a:rPr lang="en-US" sz="1200" dirty="0"/>
              <a:t>Extra office hours: I hold a lot of extra office hours, usually based on workload around assignment due dates and exams.</a:t>
            </a:r>
          </a:p>
          <a:p>
            <a:pPr>
              <a:spcBef>
                <a:spcPts val="0"/>
              </a:spcBef>
              <a:spcAft>
                <a:spcPts val="300"/>
              </a:spcAft>
            </a:pPr>
            <a:r>
              <a:rPr lang="en-US" sz="1400" dirty="0"/>
              <a:t>Collaboration/contact:</a:t>
            </a:r>
          </a:p>
          <a:p>
            <a:pPr lvl="1">
              <a:spcBef>
                <a:spcPts val="0"/>
              </a:spcBef>
              <a:spcAft>
                <a:spcPts val="300"/>
              </a:spcAft>
            </a:pPr>
            <a:r>
              <a:rPr lang="en-US" sz="1200" dirty="0"/>
              <a:t>We will use Ed Stem, which is available from </a:t>
            </a:r>
            <a:r>
              <a:rPr lang="en-US" sz="1200" dirty="0" err="1"/>
              <a:t>CourseWorks</a:t>
            </a:r>
            <a:r>
              <a:rPr lang="en-US" sz="1200" dirty="0"/>
              <a:t>. </a:t>
            </a:r>
            <a:br>
              <a:rPr lang="en-US" sz="1200" dirty="0"/>
            </a:br>
            <a:r>
              <a:rPr lang="en-US" sz="1200" dirty="0"/>
              <a:t>You can get access from the side menu on the </a:t>
            </a:r>
            <a:r>
              <a:rPr lang="en-US" sz="1200" dirty="0" err="1"/>
              <a:t>CourseWorks</a:t>
            </a:r>
            <a:r>
              <a:rPr lang="en-US" sz="1200" dirty="0"/>
              <a:t> page for the class.</a:t>
            </a:r>
          </a:p>
          <a:p>
            <a:pPr lvl="1">
              <a:spcBef>
                <a:spcPts val="0"/>
              </a:spcBef>
              <a:spcAft>
                <a:spcPts val="300"/>
              </a:spcAft>
            </a:pPr>
            <a:r>
              <a:rPr lang="en-US" sz="1200" dirty="0"/>
              <a:t>I am usually monitoring </a:t>
            </a:r>
            <a:r>
              <a:rPr lang="en-US" sz="1200" dirty="0">
                <a:hlinkClick r:id="rId2"/>
              </a:rPr>
              <a:t>Slack</a:t>
            </a:r>
            <a:r>
              <a:rPr lang="en-US" sz="1200" dirty="0"/>
              <a:t>. Subscribe to the channel #w4111S24.</a:t>
            </a:r>
          </a:p>
          <a:p>
            <a:pPr lvl="1">
              <a:spcBef>
                <a:spcPts val="0"/>
              </a:spcBef>
              <a:spcAft>
                <a:spcPts val="300"/>
              </a:spcAft>
            </a:pPr>
            <a:r>
              <a:rPr lang="en-US" sz="1200" dirty="0"/>
              <a:t>The course lectures, sample code, etc. will be in a </a:t>
            </a:r>
            <a:r>
              <a:rPr lang="en-US" sz="1200" dirty="0">
                <a:hlinkClick r:id="rId3"/>
              </a:rPr>
              <a:t>GitHub</a:t>
            </a:r>
            <a:r>
              <a:rPr lang="en-US" sz="1200" dirty="0"/>
              <a:t> repository.</a:t>
            </a:r>
          </a:p>
          <a:p>
            <a:pPr lvl="1">
              <a:spcBef>
                <a:spcPts val="0"/>
              </a:spcBef>
              <a:spcAft>
                <a:spcPts val="300"/>
              </a:spcAft>
            </a:pPr>
            <a:r>
              <a:rPr lang="en-US" sz="1200" dirty="0"/>
              <a:t>The course </a:t>
            </a:r>
            <a:r>
              <a:rPr lang="en-US" sz="1200" dirty="0">
                <a:hlinkClick r:id="rId4"/>
              </a:rPr>
              <a:t>website</a:t>
            </a:r>
            <a:r>
              <a:rPr lang="en-US" sz="1200" dirty="0"/>
              <a:t> provides additional information. </a:t>
            </a:r>
          </a:p>
          <a:p>
            <a:pPr lvl="1">
              <a:spcBef>
                <a:spcPts val="0"/>
              </a:spcBef>
              <a:spcAft>
                <a:spcPts val="300"/>
              </a:spcAft>
            </a:pPr>
            <a:r>
              <a:rPr lang="en-US" sz="1200" dirty="0"/>
              <a:t>There will be a </a:t>
            </a:r>
            <a:r>
              <a:rPr lang="en-US" sz="1200" dirty="0">
                <a:hlinkClick r:id="rId5"/>
              </a:rPr>
              <a:t>course calendar</a:t>
            </a:r>
            <a:r>
              <a:rPr lang="en-US" sz="1200" dirty="0"/>
              <a:t> with OHs, assignments, exams, … …</a:t>
            </a:r>
          </a:p>
          <a:p>
            <a:pPr>
              <a:spcBef>
                <a:spcPts val="0"/>
              </a:spcBef>
              <a:spcAft>
                <a:spcPts val="300"/>
              </a:spcAft>
            </a:pPr>
            <a:r>
              <a:rPr lang="en-US" sz="1400" b="1" dirty="0">
                <a:solidFill>
                  <a:srgbClr val="FF0000"/>
                </a:solidFill>
              </a:rPr>
              <a:t>Note: Your health, safety and well-being are ALWAYS my primary concern.</a:t>
            </a:r>
            <a:br>
              <a:rPr lang="en-US" sz="1400" b="1" dirty="0">
                <a:solidFill>
                  <a:srgbClr val="FF0000"/>
                </a:solidFill>
              </a:rPr>
            </a:br>
            <a:r>
              <a:rPr lang="en-US" sz="1400" b="1" dirty="0">
                <a:solidFill>
                  <a:srgbClr val="FF0000"/>
                </a:solidFill>
              </a:rPr>
              <a:t>Speak to me if you need special considerations and I will do the best that I can.</a:t>
            </a:r>
          </a:p>
        </p:txBody>
      </p:sp>
      <p:sp>
        <p:nvSpPr>
          <p:cNvPr id="3" name="Title 2">
            <a:extLst>
              <a:ext uri="{FF2B5EF4-FFF2-40B4-BE49-F238E27FC236}">
                <a16:creationId xmlns:a16="http://schemas.microsoft.com/office/drawing/2014/main" id="{CC8917E7-F4D6-C444-90E2-64216BEA77F5}"/>
              </a:ext>
            </a:extLst>
          </p:cNvPr>
          <p:cNvSpPr>
            <a:spLocks noGrp="1"/>
          </p:cNvSpPr>
          <p:nvPr>
            <p:ph type="title"/>
          </p:nvPr>
        </p:nvSpPr>
        <p:spPr/>
        <p:txBody>
          <a:bodyPr/>
          <a:lstStyle/>
          <a:p>
            <a:r>
              <a:rPr lang="en-US" dirty="0"/>
              <a:t>Lecture Format, Recitation, Office Hours</a:t>
            </a:r>
          </a:p>
        </p:txBody>
      </p:sp>
    </p:spTree>
    <p:extLst>
      <p:ext uri="{BB962C8B-B14F-4D97-AF65-F5344CB8AC3E}">
        <p14:creationId xmlns:p14="http://schemas.microsoft.com/office/powerpoint/2010/main" val="11780994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solidFill>
                  <a:schemeClr val="bg1"/>
                </a:solidFill>
              </a:rPr>
              <a:t>About Your Instructor</a:t>
            </a:r>
          </a:p>
        </p:txBody>
      </p:sp>
      <p:sp>
        <p:nvSpPr>
          <p:cNvPr id="9" name="TextBox 9">
            <a:extLst>
              <a:ext uri="{FF2B5EF4-FFF2-40B4-BE49-F238E27FC236}">
                <a16:creationId xmlns:a16="http://schemas.microsoft.com/office/drawing/2014/main" id="{3C95F616-6C72-2B4E-B833-2D3C1A45CA89}"/>
              </a:ext>
            </a:extLst>
          </p:cNvPr>
          <p:cNvSpPr txBox="1">
            <a:spLocks noChangeArrowheads="1"/>
          </p:cNvSpPr>
          <p:nvPr/>
        </p:nvSpPr>
        <p:spPr bwMode="auto">
          <a:xfrm>
            <a:off x="0" y="4695825"/>
            <a:ext cx="6781800" cy="3502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12</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W4111_002_2024_1: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10093417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57EB903-EC8E-A34F-9465-4F07E0EEFEDD}"/>
              </a:ext>
            </a:extLst>
          </p:cNvPr>
          <p:cNvSpPr>
            <a:spLocks noGrp="1"/>
          </p:cNvSpPr>
          <p:nvPr>
            <p:ph idx="1"/>
          </p:nvPr>
        </p:nvSpPr>
        <p:spPr>
          <a:xfrm>
            <a:off x="17172" y="438150"/>
            <a:ext cx="8839200" cy="4038600"/>
          </a:xfrm>
        </p:spPr>
        <p:txBody>
          <a:bodyPr/>
          <a:lstStyle/>
          <a:p>
            <a:r>
              <a:rPr lang="en-US" sz="1600" dirty="0"/>
              <a:t>40 years in computer science industry:</a:t>
            </a:r>
          </a:p>
          <a:p>
            <a:pPr lvl="1"/>
            <a:r>
              <a:rPr lang="en-US" sz="1400" dirty="0"/>
              <a:t>IBM Fellow</a:t>
            </a:r>
          </a:p>
          <a:p>
            <a:pPr lvl="1"/>
            <a:r>
              <a:rPr lang="en-US" sz="1400" dirty="0"/>
              <a:t>Microsoft Technical Fellow</a:t>
            </a:r>
          </a:p>
          <a:p>
            <a:pPr lvl="1"/>
            <a:r>
              <a:rPr lang="en-US" sz="1400" dirty="0"/>
              <a:t>Chief Technology Officer, CA technologies</a:t>
            </a:r>
          </a:p>
          <a:p>
            <a:pPr lvl="1"/>
            <a:r>
              <a:rPr lang="en-US" sz="1400" dirty="0"/>
              <a:t>Dell Senior Technical Fellow.</a:t>
            </a:r>
          </a:p>
          <a:p>
            <a:pPr lvl="1"/>
            <a:r>
              <a:rPr lang="en-US" sz="1400" dirty="0"/>
              <a:t>CTO, Co-Founder, </a:t>
            </a:r>
            <a:r>
              <a:rPr lang="en-US" sz="1400" dirty="0">
                <a:hlinkClick r:id="rId2"/>
              </a:rPr>
              <a:t>Seeka.tv</a:t>
            </a:r>
            <a:endParaRPr lang="en-US" sz="1400" dirty="0"/>
          </a:p>
          <a:p>
            <a:pPr lvl="1"/>
            <a:r>
              <a:rPr lang="en-US" sz="1400" dirty="0"/>
              <a:t>Ansys Fellow</a:t>
            </a:r>
          </a:p>
          <a:p>
            <a:r>
              <a:rPr lang="en-US" sz="1600" dirty="0"/>
              <a:t>Academic experience:</a:t>
            </a:r>
          </a:p>
          <a:p>
            <a:pPr lvl="1"/>
            <a:r>
              <a:rPr lang="en-US" sz="1400" dirty="0"/>
              <a:t>BA, MS, Ph.D., Computer Science, Columbia University</a:t>
            </a:r>
          </a:p>
          <a:p>
            <a:pPr lvl="1"/>
            <a:r>
              <a:rPr lang="en-US" sz="1400" dirty="0"/>
              <a:t>Approx. 18 semesters as an Adjunct Professor</a:t>
            </a:r>
          </a:p>
          <a:p>
            <a:pPr lvl="1"/>
            <a:r>
              <a:rPr lang="en-US" sz="1400" dirty="0"/>
              <a:t>Fulltime Professor of Professional Practice in CS (2018)</a:t>
            </a:r>
          </a:p>
          <a:p>
            <a:pPr lvl="1"/>
            <a:r>
              <a:rPr lang="en-US" sz="1400" dirty="0"/>
              <a:t>Courses:</a:t>
            </a:r>
          </a:p>
          <a:p>
            <a:pPr lvl="2"/>
            <a:r>
              <a:rPr lang="en-US" sz="1200" dirty="0"/>
              <a:t>E1006: Intro. to Computing</a:t>
            </a:r>
          </a:p>
          <a:p>
            <a:pPr lvl="2"/>
            <a:r>
              <a:rPr lang="en-US" sz="1200" dirty="0"/>
              <a:t>W4111: Intro. to Databases</a:t>
            </a:r>
          </a:p>
          <a:p>
            <a:pPr lvl="2"/>
            <a:r>
              <a:rPr lang="en-US" sz="1200" dirty="0"/>
              <a:t>E6998, E6156: Advanced Topics in SW Engineering (Cloud Computing)</a:t>
            </a:r>
          </a:p>
          <a:p>
            <a:r>
              <a:rPr lang="en-US" sz="1600" dirty="0"/>
              <a:t>Approx. 65 technical publications; Approx. 12 patents</a:t>
            </a:r>
          </a:p>
        </p:txBody>
      </p:sp>
      <p:sp>
        <p:nvSpPr>
          <p:cNvPr id="3" name="Title 2">
            <a:extLst>
              <a:ext uri="{FF2B5EF4-FFF2-40B4-BE49-F238E27FC236}">
                <a16:creationId xmlns:a16="http://schemas.microsoft.com/office/drawing/2014/main" id="{C1FEFB4E-F4B6-F049-A67C-E2D18E6C953D}"/>
              </a:ext>
            </a:extLst>
          </p:cNvPr>
          <p:cNvSpPr>
            <a:spLocks noGrp="1"/>
          </p:cNvSpPr>
          <p:nvPr>
            <p:ph type="title"/>
          </p:nvPr>
        </p:nvSpPr>
        <p:spPr/>
        <p:txBody>
          <a:bodyPr/>
          <a:lstStyle/>
          <a:p>
            <a:r>
              <a:rPr lang="en-US" dirty="0"/>
              <a:t>About your Instructor</a:t>
            </a:r>
          </a:p>
        </p:txBody>
      </p:sp>
      <p:pic>
        <p:nvPicPr>
          <p:cNvPr id="4" name="Picture 3">
            <a:extLst>
              <a:ext uri="{FF2B5EF4-FFF2-40B4-BE49-F238E27FC236}">
                <a16:creationId xmlns:a16="http://schemas.microsoft.com/office/drawing/2014/main" id="{3A0D794B-C329-C843-8729-1F199D84C160}"/>
              </a:ext>
            </a:extLst>
          </p:cNvPr>
          <p:cNvPicPr>
            <a:picLocks noChangeAspect="1"/>
          </p:cNvPicPr>
          <p:nvPr/>
        </p:nvPicPr>
        <p:blipFill>
          <a:blip r:embed="rId3"/>
          <a:stretch>
            <a:fillRect/>
          </a:stretch>
        </p:blipFill>
        <p:spPr>
          <a:xfrm>
            <a:off x="3949564" y="179370"/>
            <a:ext cx="5177264" cy="1782780"/>
          </a:xfrm>
          <a:prstGeom prst="rect">
            <a:avLst/>
          </a:prstGeom>
        </p:spPr>
      </p:pic>
      <p:sp>
        <p:nvSpPr>
          <p:cNvPr id="5" name="TextBox 4">
            <a:extLst>
              <a:ext uri="{FF2B5EF4-FFF2-40B4-BE49-F238E27FC236}">
                <a16:creationId xmlns:a16="http://schemas.microsoft.com/office/drawing/2014/main" id="{BBD7CE00-88DA-8D49-A8AF-98EBAFE64855}"/>
              </a:ext>
            </a:extLst>
          </p:cNvPr>
          <p:cNvSpPr txBox="1"/>
          <p:nvPr/>
        </p:nvSpPr>
        <p:spPr>
          <a:xfrm>
            <a:off x="5638800" y="1996411"/>
            <a:ext cx="3326423" cy="2369880"/>
          </a:xfrm>
          <a:prstGeom prst="rect">
            <a:avLst/>
          </a:prstGeom>
          <a:noFill/>
        </p:spPr>
        <p:txBody>
          <a:bodyPr wrap="none" rtlCol="0">
            <a:spAutoFit/>
          </a:bodyPr>
          <a:lstStyle/>
          <a:p>
            <a:r>
              <a:rPr lang="en-US" sz="1600" dirty="0"/>
              <a:t>Personal:</a:t>
            </a:r>
          </a:p>
          <a:p>
            <a:pPr marL="285750" indent="-285750">
              <a:buFont typeface="Arial" panose="020B0604020202020204" pitchFamily="34" charset="0"/>
              <a:buChar char="•"/>
            </a:pPr>
            <a:r>
              <a:rPr lang="en-US" sz="1200" dirty="0"/>
              <a:t>Two children:</a:t>
            </a:r>
          </a:p>
          <a:p>
            <a:pPr marL="742950" lvl="1" indent="-285750">
              <a:buFont typeface="Arial" panose="020B0604020202020204" pitchFamily="34" charset="0"/>
              <a:buChar char="•"/>
            </a:pPr>
            <a:r>
              <a:rPr lang="en-US" sz="1200" dirty="0"/>
              <a:t>College student</a:t>
            </a:r>
          </a:p>
          <a:p>
            <a:pPr marL="742950" lvl="1" indent="-285750">
              <a:buFont typeface="Arial" panose="020B0604020202020204" pitchFamily="34" charset="0"/>
              <a:buChar char="•"/>
            </a:pPr>
            <a:r>
              <a:rPr lang="en-US" sz="1200" dirty="0"/>
              <a:t>2019 Barnard Graduate</a:t>
            </a:r>
          </a:p>
          <a:p>
            <a:pPr marL="285750" indent="-285750">
              <a:buFont typeface="Arial" panose="020B0604020202020204" pitchFamily="34" charset="0"/>
              <a:buChar char="•"/>
            </a:pPr>
            <a:r>
              <a:rPr lang="en-US" sz="1200" dirty="0"/>
              <a:t>Hobbies:</a:t>
            </a:r>
          </a:p>
          <a:p>
            <a:pPr marL="742950" lvl="1" indent="-285750">
              <a:buFont typeface="Arial" panose="020B0604020202020204" pitchFamily="34" charset="0"/>
              <a:buChar char="•"/>
            </a:pPr>
            <a:r>
              <a:rPr lang="en-US" sz="1200" dirty="0"/>
              <a:t>Krav Maga, Black Belt in Kenpo Karate</a:t>
            </a:r>
          </a:p>
          <a:p>
            <a:pPr marL="742950" lvl="1" indent="-285750">
              <a:buFont typeface="Arial" panose="020B0604020202020204" pitchFamily="34" charset="0"/>
              <a:buChar char="•"/>
            </a:pPr>
            <a:r>
              <a:rPr lang="en-US" sz="1200" dirty="0"/>
              <a:t>Former 1LT, </a:t>
            </a:r>
            <a:r>
              <a:rPr lang="en-US" sz="1200" dirty="0">
                <a:hlinkClick r:id="rId4"/>
              </a:rPr>
              <a:t>New York Guard</a:t>
            </a:r>
            <a:endParaRPr lang="en-US" sz="1200" dirty="0"/>
          </a:p>
          <a:p>
            <a:pPr marL="742950" lvl="1" indent="-285750">
              <a:buFont typeface="Arial" panose="020B0604020202020204" pitchFamily="34" charset="0"/>
              <a:buChar char="•"/>
            </a:pPr>
            <a:r>
              <a:rPr lang="en-US" sz="1200" dirty="0"/>
              <a:t>Bicycling</a:t>
            </a:r>
          </a:p>
          <a:p>
            <a:pPr marL="742950" lvl="1" indent="-285750">
              <a:buFont typeface="Arial" panose="020B0604020202020204" pitchFamily="34" charset="0"/>
              <a:buChar char="•"/>
            </a:pPr>
            <a:r>
              <a:rPr lang="en-US" sz="1200" dirty="0"/>
              <a:t>Astronomy</a:t>
            </a:r>
          </a:p>
          <a:p>
            <a:pPr marL="742950" lvl="1" indent="-285750">
              <a:buFont typeface="Arial" panose="020B0604020202020204" pitchFamily="34" charset="0"/>
              <a:buChar char="•"/>
            </a:pPr>
            <a:r>
              <a:rPr lang="en-US" sz="1200" dirty="0"/>
              <a:t>Languages:</a:t>
            </a:r>
          </a:p>
          <a:p>
            <a:pPr marL="1200150" lvl="2" indent="-285750">
              <a:buFont typeface="Arial" panose="020B0604020202020204" pitchFamily="34" charset="0"/>
              <a:buChar char="•"/>
            </a:pPr>
            <a:r>
              <a:rPr lang="en-US" sz="1200" dirty="0"/>
              <a:t>Proficient in Spanish</a:t>
            </a:r>
          </a:p>
          <a:p>
            <a:pPr marL="1200150" lvl="2" indent="-285750">
              <a:buFont typeface="Arial" panose="020B0604020202020204" pitchFamily="34" charset="0"/>
              <a:buChar char="•"/>
            </a:pPr>
            <a:r>
              <a:rPr lang="en-US" sz="1200" dirty="0"/>
              <a:t>Learning Arabic</a:t>
            </a:r>
          </a:p>
        </p:txBody>
      </p:sp>
    </p:spTree>
    <p:extLst>
      <p:ext uri="{BB962C8B-B14F-4D97-AF65-F5344CB8AC3E}">
        <p14:creationId xmlns:p14="http://schemas.microsoft.com/office/powerpoint/2010/main" val="27073238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solidFill>
                  <a:schemeClr val="bg1"/>
                </a:solidFill>
              </a:rPr>
              <a:t>About the Course</a:t>
            </a:r>
          </a:p>
        </p:txBody>
      </p:sp>
      <p:sp>
        <p:nvSpPr>
          <p:cNvPr id="9" name="TextBox 9">
            <a:extLst>
              <a:ext uri="{FF2B5EF4-FFF2-40B4-BE49-F238E27FC236}">
                <a16:creationId xmlns:a16="http://schemas.microsoft.com/office/drawing/2014/main" id="{3C95F616-6C72-2B4E-B833-2D3C1A45CA89}"/>
              </a:ext>
            </a:extLst>
          </p:cNvPr>
          <p:cNvSpPr txBox="1">
            <a:spLocks noChangeArrowheads="1"/>
          </p:cNvSpPr>
          <p:nvPr/>
        </p:nvSpPr>
        <p:spPr bwMode="auto">
          <a:xfrm>
            <a:off x="0" y="4695825"/>
            <a:ext cx="6781800" cy="3502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14</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W4111_002_2024_1: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40700189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9B5755B-CA04-314F-8BF0-D0D2F0D8707B}"/>
              </a:ext>
            </a:extLst>
          </p:cNvPr>
          <p:cNvSpPr>
            <a:spLocks noGrp="1"/>
          </p:cNvSpPr>
          <p:nvPr>
            <p:ph idx="1"/>
          </p:nvPr>
        </p:nvSpPr>
        <p:spPr>
          <a:xfrm>
            <a:off x="152400" y="514350"/>
            <a:ext cx="8839200" cy="4114800"/>
          </a:xfrm>
        </p:spPr>
        <p:txBody>
          <a:bodyPr/>
          <a:lstStyle/>
          <a:p>
            <a:r>
              <a:rPr lang="en-US" sz="1200" dirty="0"/>
              <a:t>From the new/pending Columbia University Bulletin</a:t>
            </a:r>
            <a:br>
              <a:rPr lang="en-US" sz="1200" dirty="0"/>
            </a:br>
            <a:br>
              <a:rPr lang="en-US" sz="1200" dirty="0"/>
            </a:br>
            <a:r>
              <a:rPr lang="en-US" sz="1200" dirty="0"/>
              <a:t>"Prerequisites: COMS W3134, COMS W3136, or COMS W3137; or the instructor's permission.</a:t>
            </a:r>
            <a:br>
              <a:rPr lang="en-US" sz="1200" dirty="0"/>
            </a:br>
            <a:br>
              <a:rPr lang="en-US" sz="1200" dirty="0"/>
            </a:br>
            <a:r>
              <a:rPr lang="en-US" sz="1200" dirty="0"/>
              <a:t>The course covers what a database system is, how to design databases effectively and in a principled manner, how to query databases, and how to develop applications using databases: entity-relationship modeling, logical design of relational databases, relational algebra, SQL, database application development, database security, and an overview of query optimization and transaction processing. Additional topics generally include NoSQL, graph, object-relational, and cloud databases, as well as data preparation and cleaning of real-world data. The course offers both programming and non-programming paths for homework and projects, to accommodate students with different programming skills and backgrounds."</a:t>
            </a:r>
            <a:br>
              <a:rPr lang="en-US" sz="1200" dirty="0"/>
            </a:br>
            <a:endParaRPr lang="en-US" sz="1200" dirty="0"/>
          </a:p>
          <a:p>
            <a:r>
              <a:rPr lang="en-US" sz="1200" dirty="0"/>
              <a:t>Prerequisites:</a:t>
            </a:r>
          </a:p>
          <a:p>
            <a:pPr lvl="1"/>
            <a:r>
              <a:rPr lang="en-US" sz="1000" dirty="0"/>
              <a:t>COMS W3134, COMS W3136, or COMS W3137 are data structures classes. All of these courses require extensive programming, in Java.</a:t>
            </a:r>
          </a:p>
          <a:p>
            <a:pPr lvl="1"/>
            <a:r>
              <a:rPr lang="en-US" sz="1000" dirty="0"/>
              <a:t>A course in data structures is helpful for this section of W4111 but not essential. I waive the requirement.</a:t>
            </a:r>
          </a:p>
          <a:p>
            <a:pPr lvl="1"/>
            <a:r>
              <a:rPr lang="en-US" sz="1000" dirty="0"/>
              <a:t>We will help you with any data structures knowledge you lack.</a:t>
            </a:r>
            <a:br>
              <a:rPr lang="en-US" sz="1000" dirty="0"/>
            </a:br>
            <a:br>
              <a:rPr lang="en-US" sz="1000" dirty="0"/>
            </a:br>
            <a:endParaRPr lang="en-US" sz="1000" dirty="0"/>
          </a:p>
          <a:p>
            <a:r>
              <a:rPr lang="en-US" sz="1200" dirty="0"/>
              <a:t>Programming in/for this class:</a:t>
            </a:r>
          </a:p>
          <a:p>
            <a:pPr lvl="1"/>
            <a:r>
              <a:rPr lang="en-US" sz="1000" dirty="0"/>
              <a:t>There will be a "non-programming" option, which we will discuss below.</a:t>
            </a:r>
          </a:p>
          <a:p>
            <a:pPr lvl="1"/>
            <a:r>
              <a:rPr lang="en-US" sz="1000" dirty="0"/>
              <a:t>For students who want to take the programming track, we will use Python. I will provide motivation for choosing Python below.</a:t>
            </a:r>
          </a:p>
          <a:p>
            <a:endParaRPr lang="en-US" sz="1200" dirty="0"/>
          </a:p>
        </p:txBody>
      </p:sp>
      <p:sp>
        <p:nvSpPr>
          <p:cNvPr id="3" name="Title 2">
            <a:extLst>
              <a:ext uri="{FF2B5EF4-FFF2-40B4-BE49-F238E27FC236}">
                <a16:creationId xmlns:a16="http://schemas.microsoft.com/office/drawing/2014/main" id="{526A7F1D-46F0-5849-B893-6B0DC2DEFDBE}"/>
              </a:ext>
            </a:extLst>
          </p:cNvPr>
          <p:cNvSpPr>
            <a:spLocks noGrp="1"/>
          </p:cNvSpPr>
          <p:nvPr>
            <p:ph type="title"/>
          </p:nvPr>
        </p:nvSpPr>
        <p:spPr/>
        <p:txBody>
          <a:bodyPr/>
          <a:lstStyle/>
          <a:p>
            <a:r>
              <a:rPr lang="en-US" dirty="0"/>
              <a:t>The Course</a:t>
            </a:r>
          </a:p>
        </p:txBody>
      </p:sp>
    </p:spTree>
    <p:extLst>
      <p:ext uri="{BB962C8B-B14F-4D97-AF65-F5344CB8AC3E}">
        <p14:creationId xmlns:p14="http://schemas.microsoft.com/office/powerpoint/2010/main" val="40442399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837728F-D7D6-2D4E-BB66-288D3FF2BA10}"/>
              </a:ext>
            </a:extLst>
          </p:cNvPr>
          <p:cNvSpPr>
            <a:spLocks noGrp="1"/>
          </p:cNvSpPr>
          <p:nvPr>
            <p:ph idx="1"/>
          </p:nvPr>
        </p:nvSpPr>
        <p:spPr/>
        <p:txBody>
          <a:bodyPr/>
          <a:lstStyle/>
          <a:p>
            <a:r>
              <a:rPr lang="en-US" dirty="0"/>
              <a:t>Have fun, learn a lot and come to appreciate and enjoy some amazing technology. Data and databases have and will change the world.</a:t>
            </a:r>
          </a:p>
          <a:p>
            <a:r>
              <a:rPr lang="en-US" dirty="0"/>
              <a:t>Provide a foundation that allows you to succeed in future courses. This is an </a:t>
            </a:r>
            <a:r>
              <a:rPr lang="en-US" i="1" dirty="0"/>
              <a:t>introduction</a:t>
            </a:r>
            <a:r>
              <a:rPr lang="en-US" dirty="0"/>
              <a:t> to databases. The technology is crucial for future courses</a:t>
            </a:r>
          </a:p>
          <a:p>
            <a:pPr lvl="1"/>
            <a:r>
              <a:rPr lang="en-US" dirty="0"/>
              <a:t>Big data, data analysis, data science</a:t>
            </a:r>
          </a:p>
          <a:p>
            <a:pPr lvl="1"/>
            <a:r>
              <a:rPr lang="en-US" dirty="0"/>
              <a:t>Advanced database classes</a:t>
            </a:r>
          </a:p>
          <a:p>
            <a:pPr lvl="1"/>
            <a:r>
              <a:rPr lang="en-US" dirty="0"/>
              <a:t>Machine learning</a:t>
            </a:r>
          </a:p>
          <a:p>
            <a:pPr lvl="1"/>
            <a:r>
              <a:rPr lang="en-US" dirty="0"/>
              <a:t>Numerical and data analytics in operations research, engineering, economics, finance, life sciences, financial engineering, medicine, etc.</a:t>
            </a:r>
          </a:p>
          <a:p>
            <a:r>
              <a:rPr lang="en-US" dirty="0"/>
              <a:t>Enable you to successfully apply the technology in your work and profession.</a:t>
            </a:r>
          </a:p>
          <a:p>
            <a:pPr marL="0" indent="0" algn="ctr">
              <a:buNone/>
            </a:pPr>
            <a:br>
              <a:rPr lang="en-US" dirty="0"/>
            </a:br>
            <a:r>
              <a:rPr lang="en-US" dirty="0">
                <a:solidFill>
                  <a:srgbClr val="FF0000"/>
                </a:solidFill>
              </a:rPr>
              <a:t>Have cool stuff to talk about on interviews and in your resumes.</a:t>
            </a:r>
          </a:p>
          <a:p>
            <a:endParaRPr lang="en-US" dirty="0"/>
          </a:p>
        </p:txBody>
      </p:sp>
      <p:sp>
        <p:nvSpPr>
          <p:cNvPr id="3" name="Title 2">
            <a:extLst>
              <a:ext uri="{FF2B5EF4-FFF2-40B4-BE49-F238E27FC236}">
                <a16:creationId xmlns:a16="http://schemas.microsoft.com/office/drawing/2014/main" id="{C84DEA5A-20C8-6246-9249-B36381D212D6}"/>
              </a:ext>
            </a:extLst>
          </p:cNvPr>
          <p:cNvSpPr>
            <a:spLocks noGrp="1"/>
          </p:cNvSpPr>
          <p:nvPr>
            <p:ph type="title"/>
          </p:nvPr>
        </p:nvSpPr>
        <p:spPr/>
        <p:txBody>
          <a:bodyPr/>
          <a:lstStyle/>
          <a:p>
            <a:r>
              <a:rPr lang="en-US" dirty="0"/>
              <a:t>Course Objectives</a:t>
            </a:r>
          </a:p>
        </p:txBody>
      </p:sp>
    </p:spTree>
    <p:extLst>
      <p:ext uri="{BB962C8B-B14F-4D97-AF65-F5344CB8AC3E}">
        <p14:creationId xmlns:p14="http://schemas.microsoft.com/office/powerpoint/2010/main" val="1908202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4CA3A3-8252-D14B-B9FC-CF42D2000EA4}"/>
              </a:ext>
            </a:extLst>
          </p:cNvPr>
          <p:cNvSpPr>
            <a:spLocks noGrp="1"/>
          </p:cNvSpPr>
          <p:nvPr>
            <p:ph type="title"/>
          </p:nvPr>
        </p:nvSpPr>
        <p:spPr/>
        <p:txBody>
          <a:bodyPr/>
          <a:lstStyle/>
          <a:p>
            <a:r>
              <a:rPr lang="en-US" dirty="0"/>
              <a:t>The Course – Value and my Perspective</a:t>
            </a:r>
          </a:p>
        </p:txBody>
      </p:sp>
      <p:sp>
        <p:nvSpPr>
          <p:cNvPr id="3" name="Content Placeholder 2">
            <a:extLst>
              <a:ext uri="{FF2B5EF4-FFF2-40B4-BE49-F238E27FC236}">
                <a16:creationId xmlns:a16="http://schemas.microsoft.com/office/drawing/2014/main" id="{6FE8FA19-1A61-BE4B-8128-82FC0D8A8E2B}"/>
              </a:ext>
            </a:extLst>
          </p:cNvPr>
          <p:cNvSpPr>
            <a:spLocks noGrp="1"/>
          </p:cNvSpPr>
          <p:nvPr>
            <p:ph idx="1"/>
          </p:nvPr>
        </p:nvSpPr>
        <p:spPr>
          <a:xfrm>
            <a:off x="172570" y="481077"/>
            <a:ext cx="4191000" cy="4038600"/>
          </a:xfrm>
        </p:spPr>
        <p:txBody>
          <a:bodyPr/>
          <a:lstStyle/>
          <a:p>
            <a:pPr>
              <a:spcBef>
                <a:spcPts val="0"/>
              </a:spcBef>
              <a:spcAft>
                <a:spcPts val="100"/>
              </a:spcAft>
            </a:pPr>
            <a:r>
              <a:rPr lang="en-US" sz="1200" dirty="0"/>
              <a:t>This course is foundational, and will teach you the core concepts in</a:t>
            </a:r>
          </a:p>
          <a:p>
            <a:pPr lvl="1">
              <a:spcBef>
                <a:spcPts val="0"/>
              </a:spcBef>
              <a:spcAft>
                <a:spcPts val="100"/>
              </a:spcAft>
              <a:buFont typeface="Arial" panose="020B0604020202020204" pitchFamily="34" charset="0"/>
              <a:buChar char="•"/>
            </a:pPr>
            <a:r>
              <a:rPr lang="en-US" sz="1100" dirty="0"/>
              <a:t>Data modeling</a:t>
            </a:r>
          </a:p>
          <a:p>
            <a:pPr lvl="1">
              <a:spcBef>
                <a:spcPts val="0"/>
              </a:spcBef>
              <a:spcAft>
                <a:spcPts val="100"/>
              </a:spcAft>
              <a:buFont typeface="Arial" panose="020B0604020202020204" pitchFamily="34" charset="0"/>
              <a:buChar char="•"/>
            </a:pPr>
            <a:r>
              <a:rPr lang="en-US" sz="1100" dirty="0"/>
              <a:t>Data model implementation; Data manipulation.</a:t>
            </a:r>
          </a:p>
          <a:p>
            <a:pPr lvl="1">
              <a:spcBef>
                <a:spcPts val="0"/>
              </a:spcBef>
              <a:spcAft>
                <a:spcPts val="100"/>
              </a:spcAft>
              <a:buFont typeface="Arial" panose="020B0604020202020204" pitchFamily="34" charset="0"/>
              <a:buChar char="•"/>
            </a:pPr>
            <a:r>
              <a:rPr lang="en-US" sz="1100" dirty="0"/>
              <a:t>Different database models and database management systems.</a:t>
            </a:r>
          </a:p>
          <a:p>
            <a:pPr lvl="1">
              <a:spcBef>
                <a:spcPts val="0"/>
              </a:spcBef>
              <a:spcAft>
                <a:spcPts val="100"/>
              </a:spcAft>
              <a:buFont typeface="Arial" panose="020B0604020202020204" pitchFamily="34" charset="0"/>
              <a:buChar char="•"/>
            </a:pPr>
            <a:r>
              <a:rPr lang="en-US" sz="1100" dirty="0"/>
              <a:t>Implementation and architecture of data centric applications and database management systems.</a:t>
            </a:r>
          </a:p>
          <a:p>
            <a:pPr>
              <a:spcBef>
                <a:spcPts val="0"/>
              </a:spcBef>
              <a:spcAft>
                <a:spcPts val="100"/>
              </a:spcAft>
            </a:pPr>
            <a:r>
              <a:rPr lang="en-US" sz="1200" dirty="0"/>
              <a:t>ANY non-trivial application</a:t>
            </a:r>
          </a:p>
          <a:p>
            <a:pPr lvl="1">
              <a:spcBef>
                <a:spcPts val="0"/>
              </a:spcBef>
              <a:spcAft>
                <a:spcPts val="100"/>
              </a:spcAft>
              <a:buFont typeface="Arial" panose="020B0604020202020204" pitchFamily="34" charset="0"/>
              <a:buChar char="•"/>
            </a:pPr>
            <a:r>
              <a:rPr lang="en-US" sz="1100" dirty="0"/>
              <a:t>Requires a well-designed data model.</a:t>
            </a:r>
          </a:p>
          <a:p>
            <a:pPr lvl="1">
              <a:spcBef>
                <a:spcPts val="0"/>
              </a:spcBef>
              <a:spcAft>
                <a:spcPts val="100"/>
              </a:spcAft>
              <a:buFont typeface="Arial" panose="020B0604020202020204" pitchFamily="34" charset="0"/>
              <a:buChar char="•"/>
            </a:pPr>
            <a:r>
              <a:rPr lang="en-US" sz="1100" dirty="0"/>
              <a:t>Implements a data model and manipulates data.</a:t>
            </a:r>
          </a:p>
          <a:p>
            <a:pPr lvl="1">
              <a:spcBef>
                <a:spcPts val="0"/>
              </a:spcBef>
              <a:spcAft>
                <a:spcPts val="100"/>
              </a:spcAft>
              <a:buFont typeface="Arial" panose="020B0604020202020204" pitchFamily="34" charset="0"/>
              <a:buChar char="•"/>
            </a:pPr>
            <a:r>
              <a:rPr lang="en-US" sz="1100" dirty="0"/>
              <a:t>Uses a database management system.</a:t>
            </a:r>
          </a:p>
          <a:p>
            <a:pPr>
              <a:spcBef>
                <a:spcPts val="0"/>
              </a:spcBef>
              <a:spcAft>
                <a:spcPts val="100"/>
              </a:spcAft>
            </a:pPr>
            <a:r>
              <a:rPr lang="en-US" sz="1200" dirty="0">
                <a:solidFill>
                  <a:srgbClr val="000000"/>
                </a:solidFill>
              </a:rPr>
              <a:t>Understanding databases and database management is core to the “hottest fields” in computer science, e.g.</a:t>
            </a:r>
          </a:p>
          <a:p>
            <a:pPr lvl="1">
              <a:spcBef>
                <a:spcPts val="0"/>
              </a:spcBef>
              <a:spcAft>
                <a:spcPts val="100"/>
              </a:spcAft>
              <a:buFont typeface="Arial" panose="020B0604020202020204" pitchFamily="34" charset="0"/>
              <a:buChar char="•"/>
            </a:pPr>
            <a:r>
              <a:rPr lang="en-US" sz="1100" dirty="0">
                <a:solidFill>
                  <a:srgbClr val="000000"/>
                </a:solidFill>
              </a:rPr>
              <a:t>Data science</a:t>
            </a:r>
          </a:p>
          <a:p>
            <a:pPr lvl="1">
              <a:spcBef>
                <a:spcPts val="0"/>
              </a:spcBef>
              <a:spcAft>
                <a:spcPts val="100"/>
              </a:spcAft>
              <a:buFont typeface="Arial" panose="020B0604020202020204" pitchFamily="34" charset="0"/>
              <a:buChar char="•"/>
            </a:pPr>
            <a:r>
              <a:rPr lang="en-US" sz="1100" dirty="0">
                <a:solidFill>
                  <a:srgbClr val="000000"/>
                </a:solidFill>
              </a:rPr>
              <a:t>Machine learning</a:t>
            </a:r>
          </a:p>
          <a:p>
            <a:pPr lvl="1">
              <a:spcBef>
                <a:spcPts val="0"/>
              </a:spcBef>
              <a:spcAft>
                <a:spcPts val="100"/>
              </a:spcAft>
              <a:buFont typeface="Arial" panose="020B0604020202020204" pitchFamily="34" charset="0"/>
              <a:buChar char="•"/>
            </a:pPr>
            <a:r>
              <a:rPr lang="en-US" sz="1100" dirty="0">
                <a:solidFill>
                  <a:srgbClr val="000000"/>
                </a:solidFill>
              </a:rPr>
              <a:t>Intelligent (Autonomous) systems</a:t>
            </a:r>
          </a:p>
          <a:p>
            <a:pPr lvl="1">
              <a:spcBef>
                <a:spcPts val="0"/>
              </a:spcBef>
              <a:spcAft>
                <a:spcPts val="100"/>
              </a:spcAft>
              <a:buFont typeface="Arial" panose="020B0604020202020204" pitchFamily="34" charset="0"/>
              <a:buChar char="•"/>
            </a:pPr>
            <a:r>
              <a:rPr lang="en-US" sz="1000" dirty="0">
                <a:solidFill>
                  <a:srgbClr val="000000"/>
                </a:solidFill>
              </a:rPr>
              <a:t>Internet-of-Things</a:t>
            </a:r>
          </a:p>
          <a:p>
            <a:pPr lvl="1">
              <a:spcBef>
                <a:spcPts val="0"/>
              </a:spcBef>
              <a:spcAft>
                <a:spcPts val="100"/>
              </a:spcAft>
              <a:buFont typeface="Arial" panose="020B0604020202020204" pitchFamily="34" charset="0"/>
              <a:buChar char="•"/>
            </a:pPr>
            <a:r>
              <a:rPr lang="en-US" sz="1000" dirty="0">
                <a:solidFill>
                  <a:srgbClr val="000000"/>
                </a:solidFill>
              </a:rPr>
              <a:t>Cybersecurity</a:t>
            </a:r>
          </a:p>
          <a:p>
            <a:pPr lvl="1">
              <a:spcBef>
                <a:spcPts val="0"/>
              </a:spcBef>
              <a:spcAft>
                <a:spcPts val="100"/>
              </a:spcAft>
              <a:buFont typeface="Arial" panose="020B0604020202020204" pitchFamily="34" charset="0"/>
              <a:buChar char="•"/>
            </a:pPr>
            <a:r>
              <a:rPr lang="en-US" sz="1000" dirty="0">
                <a:solidFill>
                  <a:srgbClr val="000000"/>
                </a:solidFill>
              </a:rPr>
              <a:t>Cloud Computing</a:t>
            </a:r>
            <a:br>
              <a:rPr lang="en-US" sz="1000" dirty="0">
                <a:solidFill>
                  <a:srgbClr val="000000"/>
                </a:solidFill>
                <a:latin typeface="Helvetica Neue" panose="02000503000000020004" pitchFamily="2" charset="0"/>
              </a:rPr>
            </a:br>
            <a:endParaRPr lang="en-US" sz="1000" dirty="0">
              <a:solidFill>
                <a:srgbClr val="000000"/>
              </a:solidFill>
              <a:latin typeface="Helvetica Neue" panose="02000503000000020004" pitchFamily="2" charset="0"/>
            </a:endParaRPr>
          </a:p>
        </p:txBody>
      </p:sp>
      <p:sp>
        <p:nvSpPr>
          <p:cNvPr id="4" name="Content Placeholder 3">
            <a:extLst>
              <a:ext uri="{FF2B5EF4-FFF2-40B4-BE49-F238E27FC236}">
                <a16:creationId xmlns:a16="http://schemas.microsoft.com/office/drawing/2014/main" id="{C82D0C26-CEB2-E54E-A7E6-BD5691F47D33}"/>
              </a:ext>
            </a:extLst>
          </p:cNvPr>
          <p:cNvSpPr>
            <a:spLocks noGrp="1"/>
          </p:cNvSpPr>
          <p:nvPr>
            <p:ph idx="10"/>
          </p:nvPr>
        </p:nvSpPr>
        <p:spPr>
          <a:xfrm>
            <a:off x="4626273" y="481077"/>
            <a:ext cx="4191000" cy="4038600"/>
          </a:xfrm>
        </p:spPr>
        <p:txBody>
          <a:bodyPr/>
          <a:lstStyle/>
          <a:p>
            <a:pPr>
              <a:spcBef>
                <a:spcPts val="0"/>
              </a:spcBef>
              <a:spcAft>
                <a:spcPts val="100"/>
              </a:spcAft>
            </a:pPr>
            <a:r>
              <a:rPr lang="en-US" sz="1200" dirty="0"/>
              <a:t>Database, database application, etc. skills are increasingly central to many disciplines, including:</a:t>
            </a:r>
          </a:p>
          <a:p>
            <a:pPr lvl="1">
              <a:spcBef>
                <a:spcPts val="0"/>
              </a:spcBef>
              <a:spcAft>
                <a:spcPts val="100"/>
              </a:spcAft>
              <a:buFont typeface="Arial" panose="020B0604020202020204" pitchFamily="34" charset="0"/>
              <a:buChar char="•"/>
            </a:pPr>
            <a:r>
              <a:rPr lang="en-US" sz="1100" dirty="0"/>
              <a:t>Economics.</a:t>
            </a:r>
          </a:p>
          <a:p>
            <a:pPr lvl="1">
              <a:spcBef>
                <a:spcPts val="0"/>
              </a:spcBef>
              <a:spcAft>
                <a:spcPts val="100"/>
              </a:spcAft>
              <a:buFont typeface="Arial" panose="020B0604020202020204" pitchFamily="34" charset="0"/>
              <a:buChar char="•"/>
            </a:pPr>
            <a:r>
              <a:rPr lang="en-US" sz="1100" dirty="0"/>
              <a:t>IEOR, financial engineering.</a:t>
            </a:r>
          </a:p>
          <a:p>
            <a:pPr lvl="1">
              <a:spcBef>
                <a:spcPts val="0"/>
              </a:spcBef>
              <a:spcAft>
                <a:spcPts val="100"/>
              </a:spcAft>
              <a:buFont typeface="Arial" panose="020B0604020202020204" pitchFamily="34" charset="0"/>
              <a:buChar char="•"/>
            </a:pPr>
            <a:r>
              <a:rPr lang="en-US" sz="1100" dirty="0"/>
              <a:t>Mechanical and electrical engineering.</a:t>
            </a:r>
          </a:p>
          <a:p>
            <a:pPr lvl="1">
              <a:spcBef>
                <a:spcPts val="0"/>
              </a:spcBef>
              <a:spcAft>
                <a:spcPts val="100"/>
              </a:spcAft>
              <a:buFont typeface="Arial" panose="020B0604020202020204" pitchFamily="34" charset="0"/>
              <a:buChar char="•"/>
            </a:pPr>
            <a:r>
              <a:rPr lang="en-US" sz="1100" dirty="0"/>
              <a:t>Medicine, pharmaceuticals</a:t>
            </a:r>
          </a:p>
          <a:p>
            <a:pPr lvl="1">
              <a:spcBef>
                <a:spcPts val="0"/>
              </a:spcBef>
              <a:spcAft>
                <a:spcPts val="100"/>
              </a:spcAft>
              <a:buFont typeface="Arial" panose="020B0604020202020204" pitchFamily="34" charset="0"/>
              <a:buChar char="•"/>
            </a:pPr>
            <a:r>
              <a:rPr lang="en-US" sz="1100" dirty="0"/>
              <a:t>...</a:t>
            </a:r>
          </a:p>
          <a:p>
            <a:pPr>
              <a:spcBef>
                <a:spcPts val="0"/>
              </a:spcBef>
              <a:spcAft>
                <a:spcPts val="100"/>
              </a:spcAft>
            </a:pPr>
            <a:r>
              <a:rPr lang="en-US" sz="1200" dirty="0"/>
              <a:t>University courses on databases sometimes focus on theory and abstract concepts. This course will cover theory, but there will be an increased emphasis on:</a:t>
            </a:r>
          </a:p>
          <a:p>
            <a:pPr lvl="1">
              <a:spcBef>
                <a:spcPts val="0"/>
              </a:spcBef>
              <a:spcAft>
                <a:spcPts val="100"/>
              </a:spcAft>
              <a:buFont typeface="Arial" panose="020B0604020202020204" pitchFamily="34" charset="0"/>
              <a:buChar char="•"/>
            </a:pPr>
            <a:r>
              <a:rPr lang="en-US" sz="1100" dirty="0"/>
              <a:t>Practical, hands-on applications of databases.</a:t>
            </a:r>
          </a:p>
          <a:p>
            <a:pPr lvl="1">
              <a:spcBef>
                <a:spcPts val="0"/>
              </a:spcBef>
              <a:spcAft>
                <a:spcPts val="100"/>
              </a:spcAft>
              <a:buFont typeface="Arial" panose="020B0604020202020204" pitchFamily="34" charset="0"/>
              <a:buChar char="•"/>
            </a:pPr>
            <a:r>
              <a:rPr lang="en-US" sz="1100" dirty="0"/>
              <a:t>Patterns and best practices.</a:t>
            </a:r>
          </a:p>
          <a:p>
            <a:pPr lvl="1">
              <a:spcBef>
                <a:spcPts val="0"/>
              </a:spcBef>
              <a:spcAft>
                <a:spcPts val="100"/>
              </a:spcAft>
              <a:buFont typeface="Arial" panose="020B0604020202020204" pitchFamily="34" charset="0"/>
              <a:buChar char="•"/>
            </a:pPr>
            <a:r>
              <a:rPr lang="en-US" sz="1100" dirty="0"/>
              <a:t>Developing and understanding database centric applications.</a:t>
            </a:r>
          </a:p>
          <a:p>
            <a:pPr lvl="1">
              <a:spcBef>
                <a:spcPts val="0"/>
              </a:spcBef>
              <a:spcAft>
                <a:spcPts val="100"/>
              </a:spcAft>
              <a:buFont typeface="Arial" panose="020B0604020202020204" pitchFamily="34" charset="0"/>
              <a:buChar char="•"/>
            </a:pPr>
            <a:r>
              <a:rPr lang="en-US" sz="1100" dirty="0"/>
              <a:t>Using databases and various tools for data analysis, visualization and insight.</a:t>
            </a:r>
          </a:p>
          <a:p>
            <a:pPr>
              <a:spcBef>
                <a:spcPts val="0"/>
              </a:spcBef>
              <a:spcAft>
                <a:spcPts val="100"/>
              </a:spcAft>
            </a:pPr>
            <a:r>
              <a:rPr lang="en-US" sz="1200" b="1" dirty="0">
                <a:solidFill>
                  <a:srgbClr val="FF0000"/>
                </a:solidFill>
              </a:rPr>
              <a:t>Personal perspective</a:t>
            </a:r>
            <a:endParaRPr lang="en-US" sz="1200" dirty="0">
              <a:solidFill>
                <a:srgbClr val="000000"/>
              </a:solidFill>
            </a:endParaRPr>
          </a:p>
          <a:p>
            <a:pPr lvl="1">
              <a:spcBef>
                <a:spcPts val="0"/>
              </a:spcBef>
              <a:spcAft>
                <a:spcPts val="100"/>
              </a:spcAft>
              <a:buFont typeface="Arial" panose="020B0604020202020204" pitchFamily="34" charset="0"/>
              <a:buChar char="•"/>
            </a:pPr>
            <a:r>
              <a:rPr lang="en-US" sz="1100" dirty="0">
                <a:solidFill>
                  <a:srgbClr val="000000"/>
                </a:solidFill>
              </a:rPr>
              <a:t>A large percent of my career has been spent figuring out or leading teams that figured out how to model, implement and manipulate data.</a:t>
            </a:r>
          </a:p>
          <a:p>
            <a:pPr lvl="1">
              <a:spcBef>
                <a:spcPts val="0"/>
              </a:spcBef>
              <a:spcAft>
                <a:spcPts val="100"/>
              </a:spcAft>
              <a:buFont typeface="Arial" panose="020B0604020202020204" pitchFamily="34" charset="0"/>
              <a:buChar char="•"/>
            </a:pPr>
            <a:r>
              <a:rPr lang="en-US" sz="1100" dirty="0">
                <a:solidFill>
                  <a:srgbClr val="000000"/>
                </a:solidFill>
              </a:rPr>
              <a:t>I have used the information in this class more than anything else I have learned.</a:t>
            </a:r>
          </a:p>
          <a:p>
            <a:pPr lvl="1">
              <a:spcBef>
                <a:spcPts val="0"/>
              </a:spcBef>
              <a:spcAft>
                <a:spcPts val="100"/>
              </a:spcAft>
              <a:buFont typeface="Arial" panose="020B0604020202020204" pitchFamily="34" charset="0"/>
              <a:buChar char="•"/>
            </a:pPr>
            <a:r>
              <a:rPr lang="en-US" sz="1100" dirty="0">
                <a:solidFill>
                  <a:srgbClr val="000000"/>
                </a:solidFill>
              </a:rPr>
              <a:t>This will likely be true for you.</a:t>
            </a:r>
          </a:p>
          <a:p>
            <a:pPr>
              <a:spcBef>
                <a:spcPts val="0"/>
              </a:spcBef>
              <a:spcAft>
                <a:spcPts val="100"/>
              </a:spcAft>
            </a:pPr>
            <a:endParaRPr lang="en-US" sz="1300" dirty="0"/>
          </a:p>
        </p:txBody>
      </p:sp>
    </p:spTree>
    <p:extLst>
      <p:ext uri="{BB962C8B-B14F-4D97-AF65-F5344CB8AC3E}">
        <p14:creationId xmlns:p14="http://schemas.microsoft.com/office/powerpoint/2010/main" val="5039069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B9D1F51-8DBD-2744-BC10-483BF890E78A}"/>
              </a:ext>
            </a:extLst>
          </p:cNvPr>
          <p:cNvSpPr>
            <a:spLocks noGrp="1"/>
          </p:cNvSpPr>
          <p:nvPr>
            <p:ph type="title"/>
          </p:nvPr>
        </p:nvSpPr>
        <p:spPr/>
        <p:txBody>
          <a:bodyPr/>
          <a:lstStyle/>
          <a:p>
            <a:r>
              <a:rPr lang="en-US" dirty="0"/>
              <a:t>Surprising Example</a:t>
            </a:r>
          </a:p>
        </p:txBody>
      </p:sp>
      <p:sp>
        <p:nvSpPr>
          <p:cNvPr id="4" name="Rectangle 3">
            <a:extLst>
              <a:ext uri="{FF2B5EF4-FFF2-40B4-BE49-F238E27FC236}">
                <a16:creationId xmlns:a16="http://schemas.microsoft.com/office/drawing/2014/main" id="{DF909444-CD29-144B-BDE5-3C255874EC18}"/>
              </a:ext>
            </a:extLst>
          </p:cNvPr>
          <p:cNvSpPr/>
          <p:nvPr/>
        </p:nvSpPr>
        <p:spPr>
          <a:xfrm>
            <a:off x="76200" y="514350"/>
            <a:ext cx="5271358" cy="3775393"/>
          </a:xfrm>
          <a:prstGeom prst="rect">
            <a:avLst/>
          </a:prstGeom>
        </p:spPr>
        <p:txBody>
          <a:bodyPr wrap="square">
            <a:spAutoFit/>
          </a:bodyPr>
          <a:lstStyle/>
          <a:p>
            <a:pPr>
              <a:spcAft>
                <a:spcPts val="200"/>
              </a:spcAft>
            </a:pPr>
            <a:r>
              <a:rPr lang="en-US" sz="1200" b="1" dirty="0">
                <a:solidFill>
                  <a:srgbClr val="000000"/>
                </a:solidFill>
                <a:latin typeface="Helvetica Neue" panose="02000503000000020004" pitchFamily="2" charset="0"/>
              </a:rPr>
              <a:t>Example: </a:t>
            </a:r>
            <a:r>
              <a:rPr lang="en-US" sz="1200" dirty="0">
                <a:solidFill>
                  <a:srgbClr val="000000"/>
                </a:solidFill>
                <a:latin typeface="Helvetica Neue" panose="02000503000000020004" pitchFamily="2" charset="0"/>
              </a:rPr>
              <a:t>This is a photo of me using a database during COVID-19 mobilization.</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Match service members</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To JTF-HQ requests for personnel</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Based on assignment needs</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And service member</a:t>
            </a:r>
          </a:p>
          <a:p>
            <a:pPr marL="1200150" lvl="2"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Skills</a:t>
            </a:r>
          </a:p>
          <a:p>
            <a:pPr marL="1200150" lvl="2"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Availability</a:t>
            </a:r>
          </a:p>
          <a:p>
            <a:pPr marL="1200150" lvl="2"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Tracked in a DBMS. </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The hardhat is because DB usage can be very dangerous 😱.</a:t>
            </a:r>
            <a:br>
              <a:rPr lang="en-US" sz="1200" dirty="0">
                <a:solidFill>
                  <a:srgbClr val="000000"/>
                </a:solidFill>
                <a:latin typeface="Helvetica Neue" panose="02000503000000020004" pitchFamily="2" charset="0"/>
              </a:rPr>
            </a:br>
            <a:endParaRPr lang="en-US" sz="1200" dirty="0">
              <a:solidFill>
                <a:srgbClr val="000000"/>
              </a:solidFill>
              <a:latin typeface="Helvetica Neue" panose="02000503000000020004" pitchFamily="2" charset="0"/>
            </a:endParaRPr>
          </a:p>
          <a:p>
            <a:pPr marL="285750"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No joking: I had to build an application that used:</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Relational DBMS.</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Python, </a:t>
            </a:r>
            <a:r>
              <a:rPr lang="en-US" sz="1200" dirty="0" err="1">
                <a:solidFill>
                  <a:srgbClr val="000000"/>
                </a:solidFill>
                <a:latin typeface="Helvetica Neue" panose="02000503000000020004" pitchFamily="2" charset="0"/>
              </a:rPr>
              <a:t>Jupyter</a:t>
            </a:r>
            <a:r>
              <a:rPr lang="en-US" sz="1200" dirty="0">
                <a:solidFill>
                  <a:srgbClr val="000000"/>
                </a:solidFill>
                <a:latin typeface="Helvetica Neue" panose="02000503000000020004" pitchFamily="2" charset="0"/>
              </a:rPr>
              <a:t> Notebook.</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Google Sheets with Apps Script.</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Google Forms.</a:t>
            </a:r>
            <a:br>
              <a:rPr lang="en-US" sz="1200" dirty="0">
                <a:solidFill>
                  <a:srgbClr val="000000"/>
                </a:solidFill>
                <a:latin typeface="Helvetica Neue" panose="02000503000000020004" pitchFamily="2" charset="0"/>
              </a:rPr>
            </a:br>
            <a:endParaRPr lang="en-US" sz="1200" dirty="0">
              <a:solidFill>
                <a:srgbClr val="000000"/>
              </a:solidFill>
              <a:latin typeface="Helvetica Neue" panose="02000503000000020004" pitchFamily="2" charset="0"/>
            </a:endParaRPr>
          </a:p>
          <a:p>
            <a:pPr marL="285750"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This course’s technology and these skills are surprisingly applicable.</a:t>
            </a:r>
            <a:endParaRPr lang="en-US" sz="1200" dirty="0"/>
          </a:p>
        </p:txBody>
      </p:sp>
      <p:pic>
        <p:nvPicPr>
          <p:cNvPr id="5" name="Picture 4">
            <a:extLst>
              <a:ext uri="{FF2B5EF4-FFF2-40B4-BE49-F238E27FC236}">
                <a16:creationId xmlns:a16="http://schemas.microsoft.com/office/drawing/2014/main" id="{6B01117E-5870-8141-9B01-A37E8E56839D}"/>
              </a:ext>
            </a:extLst>
          </p:cNvPr>
          <p:cNvPicPr>
            <a:picLocks noChangeAspect="1"/>
          </p:cNvPicPr>
          <p:nvPr/>
        </p:nvPicPr>
        <p:blipFill>
          <a:blip r:embed="rId2"/>
          <a:stretch>
            <a:fillRect/>
          </a:stretch>
        </p:blipFill>
        <p:spPr>
          <a:xfrm>
            <a:off x="5347558" y="248746"/>
            <a:ext cx="3339242" cy="4481614"/>
          </a:xfrm>
          <a:prstGeom prst="rect">
            <a:avLst/>
          </a:prstGeom>
        </p:spPr>
      </p:pic>
    </p:spTree>
    <p:extLst>
      <p:ext uri="{BB962C8B-B14F-4D97-AF65-F5344CB8AC3E}">
        <p14:creationId xmlns:p14="http://schemas.microsoft.com/office/powerpoint/2010/main" val="34772398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08B262F-D40B-465C-ACAD-4B99FEFA7A0F}"/>
              </a:ext>
            </a:extLst>
          </p:cNvPr>
          <p:cNvSpPr>
            <a:spLocks noGrp="1"/>
          </p:cNvSpPr>
          <p:nvPr>
            <p:ph idx="1"/>
          </p:nvPr>
        </p:nvSpPr>
        <p:spPr/>
        <p:txBody>
          <a:bodyPr/>
          <a:lstStyle/>
          <a:p>
            <a:pPr marL="0" indent="0" algn="l">
              <a:buNone/>
            </a:pPr>
            <a:r>
              <a:rPr lang="en-US" sz="1600" b="0" i="0" dirty="0">
                <a:solidFill>
                  <a:srgbClr val="212529"/>
                </a:solidFill>
                <a:effectLst/>
                <a:latin typeface="-apple-system"/>
              </a:rPr>
              <a:t>Each section of W4111 is slightly different based on student interest and professor's focus. There is a common, core syllabus. Professors cover topics in different orders and grouping based on teaching style.</a:t>
            </a:r>
          </a:p>
          <a:p>
            <a:pPr marL="0" indent="0" algn="l">
              <a:buNone/>
            </a:pPr>
            <a:r>
              <a:rPr lang="en-US" sz="1600" b="0" i="0" dirty="0">
                <a:solidFill>
                  <a:srgbClr val="212529"/>
                </a:solidFill>
                <a:effectLst/>
                <a:latin typeface="-apple-system"/>
              </a:rPr>
              <a:t>This section of W4111 has four modules:</a:t>
            </a:r>
          </a:p>
          <a:p>
            <a:pPr algn="l">
              <a:buFont typeface="Arial" panose="020B0604020202020204" pitchFamily="34" charset="0"/>
              <a:buChar char="•"/>
            </a:pPr>
            <a:r>
              <a:rPr lang="en-US" sz="1400" b="1" i="0" dirty="0">
                <a:solidFill>
                  <a:srgbClr val="212529"/>
                </a:solidFill>
                <a:effectLst/>
                <a:latin typeface="-apple-system"/>
              </a:rPr>
              <a:t>Foundational concepts (50% of semester):</a:t>
            </a:r>
            <a:r>
              <a:rPr lang="en-US" sz="1400" b="0" i="0" dirty="0">
                <a:solidFill>
                  <a:srgbClr val="212529"/>
                </a:solidFill>
                <a:effectLst/>
                <a:latin typeface="-apple-system"/>
              </a:rPr>
              <a:t> This module covers concepts like data models, relational model, relational databases and applications, schema, normalization, … The module focuses on the relational model and relational databases. The concepts are critical and foundational for all types of databases and data centric applications.</a:t>
            </a:r>
          </a:p>
          <a:p>
            <a:pPr algn="l">
              <a:buFont typeface="Arial" panose="020B0604020202020204" pitchFamily="34" charset="0"/>
              <a:buChar char="•"/>
            </a:pPr>
            <a:r>
              <a:rPr lang="en-US" sz="1400" b="1" i="0" dirty="0">
                <a:solidFill>
                  <a:srgbClr val="212529"/>
                </a:solidFill>
                <a:effectLst/>
                <a:latin typeface="-apple-system"/>
              </a:rPr>
              <a:t>Database management system architecture and implementation (10%):</a:t>
            </a:r>
            <a:r>
              <a:rPr lang="en-US" sz="1400" b="0" i="0" dirty="0">
                <a:solidFill>
                  <a:srgbClr val="212529"/>
                </a:solidFill>
                <a:effectLst/>
                <a:latin typeface="-apple-system"/>
              </a:rPr>
              <a:t> This module covers the software architecture, algorithms and implementation techniques that allow </a:t>
            </a:r>
            <a:r>
              <a:rPr lang="en-US" sz="1400" b="0" i="0" u="none" strike="noStrike" dirty="0">
                <a:solidFill>
                  <a:srgbClr val="007BFF"/>
                </a:solidFill>
                <a:effectLst/>
                <a:latin typeface="-apple-system"/>
                <a:hlinkClick r:id="rId2"/>
              </a:rPr>
              <a:t>databases management systems</a:t>
            </a:r>
            <a:r>
              <a:rPr lang="en-US" sz="1400" b="0" i="0" dirty="0">
                <a:solidFill>
                  <a:srgbClr val="212529"/>
                </a:solidFill>
                <a:effectLst/>
                <a:latin typeface="-apple-system"/>
              </a:rPr>
              <a:t> to deliver functions. Topics include memory hierarchy, storage systems, caching/buffer pools, indexes, query processing, query optimization, transaction processing, isolation and concurrency control.</a:t>
            </a:r>
          </a:p>
          <a:p>
            <a:pPr algn="l">
              <a:buFont typeface="Arial" panose="020B0604020202020204" pitchFamily="34" charset="0"/>
              <a:buChar char="•"/>
            </a:pPr>
            <a:r>
              <a:rPr lang="en-US" sz="1400" b="1" i="0" dirty="0">
                <a:solidFill>
                  <a:srgbClr val="212529"/>
                </a:solidFill>
                <a:effectLst/>
                <a:latin typeface="-apple-system"/>
              </a:rPr>
              <a:t>NoSQL – “Not Only SQL” databases (20%):</a:t>
            </a:r>
            <a:r>
              <a:rPr lang="en-US" sz="1400" b="0" i="0" dirty="0">
                <a:solidFill>
                  <a:srgbClr val="212529"/>
                </a:solidFill>
                <a:effectLst/>
                <a:latin typeface="-apple-system"/>
              </a:rPr>
              <a:t> This module provides motivation for </a:t>
            </a:r>
            <a:r>
              <a:rPr lang="en-US" sz="1400" b="0" i="0" u="none" strike="noStrike" dirty="0">
                <a:solidFill>
                  <a:srgbClr val="007BFF"/>
                </a:solidFill>
                <a:effectLst/>
                <a:latin typeface="-apple-system"/>
                <a:hlinkClick r:id="rId3"/>
              </a:rPr>
              <a:t>“NoSQL”</a:t>
            </a:r>
            <a:r>
              <a:rPr lang="en-US" sz="1400" b="0" i="0" dirty="0">
                <a:solidFill>
                  <a:srgbClr val="212529"/>
                </a:solidFill>
                <a:effectLst/>
                <a:latin typeface="-apple-system"/>
              </a:rPr>
              <a:t> data models and databases, and covers examples and use cases. The module also includes cloud databases and databases-as-a-service.</a:t>
            </a:r>
          </a:p>
          <a:p>
            <a:pPr algn="l">
              <a:buFont typeface="Arial" panose="020B0604020202020204" pitchFamily="34" charset="0"/>
              <a:buChar char="•"/>
            </a:pPr>
            <a:r>
              <a:rPr lang="en-US" sz="1400" b="1" i="0" dirty="0">
                <a:solidFill>
                  <a:srgbClr val="212529"/>
                </a:solidFill>
                <a:effectLst/>
                <a:latin typeface="-apple-system"/>
              </a:rPr>
              <a:t>Data Enabled Decision Support (20%):</a:t>
            </a:r>
            <a:r>
              <a:rPr lang="en-US" sz="1400" b="0" i="0" dirty="0">
                <a:solidFill>
                  <a:srgbClr val="212529"/>
                </a:solidFill>
                <a:effectLst/>
                <a:latin typeface="-apple-system"/>
              </a:rPr>
              <a:t> This module covers data warehouses, data import and cleanse, OLAP, Pivot Tables, Star Schema, reporting and visualization, and provides and overview of analysis techniques, e.g. clustering, classification, analysis, mining.</a:t>
            </a:r>
          </a:p>
          <a:p>
            <a:br>
              <a:rPr lang="en-US" sz="1400" dirty="0"/>
            </a:br>
            <a:endParaRPr lang="en-US" sz="1400" dirty="0"/>
          </a:p>
        </p:txBody>
      </p:sp>
      <p:sp>
        <p:nvSpPr>
          <p:cNvPr id="3" name="Title 2">
            <a:extLst>
              <a:ext uri="{FF2B5EF4-FFF2-40B4-BE49-F238E27FC236}">
                <a16:creationId xmlns:a16="http://schemas.microsoft.com/office/drawing/2014/main" id="{5084FC2E-F143-45C0-A171-CA8FED213500}"/>
              </a:ext>
            </a:extLst>
          </p:cNvPr>
          <p:cNvSpPr>
            <a:spLocks noGrp="1"/>
          </p:cNvSpPr>
          <p:nvPr>
            <p:ph type="title"/>
          </p:nvPr>
        </p:nvSpPr>
        <p:spPr/>
        <p:txBody>
          <a:bodyPr/>
          <a:lstStyle/>
          <a:p>
            <a:r>
              <a:rPr lang="en-US" dirty="0"/>
              <a:t>Modules</a:t>
            </a:r>
          </a:p>
        </p:txBody>
      </p:sp>
    </p:spTree>
    <p:extLst>
      <p:ext uri="{BB962C8B-B14F-4D97-AF65-F5344CB8AC3E}">
        <p14:creationId xmlns:p14="http://schemas.microsoft.com/office/powerpoint/2010/main" val="26250349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CE15D65-8053-1B4E-B089-18B4089AAFB8}"/>
              </a:ext>
            </a:extLst>
          </p:cNvPr>
          <p:cNvPicPr>
            <a:picLocks noChangeAspect="1"/>
          </p:cNvPicPr>
          <p:nvPr/>
        </p:nvPicPr>
        <p:blipFill>
          <a:blip r:embed="rId3"/>
          <a:stretch>
            <a:fillRect/>
          </a:stretch>
        </p:blipFill>
        <p:spPr>
          <a:xfrm>
            <a:off x="-2" y="-1"/>
            <a:ext cx="9144001" cy="5143501"/>
          </a:xfrm>
          <a:prstGeom prst="rect">
            <a:avLst/>
          </a:prstGeom>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3075"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6" name="TextBox 9"/>
          <p:cNvSpPr txBox="1">
            <a:spLocks noChangeArrowheads="1"/>
          </p:cNvSpPr>
          <p:nvPr/>
        </p:nvSpPr>
        <p:spPr bwMode="auto">
          <a:xfrm>
            <a:off x="0" y="209550"/>
            <a:ext cx="91440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3600" i="1" dirty="0"/>
              <a:t>W4111 – Introduction to Databases</a:t>
            </a:r>
            <a:br>
              <a:rPr lang="en-US" altLang="en-US" sz="3600" i="1" dirty="0"/>
            </a:br>
            <a:r>
              <a:rPr lang="en-US" altLang="en-US" sz="3600" i="1" dirty="0"/>
              <a:t>Section 002, V02, Spring 2024</a:t>
            </a:r>
            <a:endParaRPr lang="en-US" altLang="en-US" sz="4000" i="1" dirty="0"/>
          </a:p>
        </p:txBody>
      </p:sp>
      <p:sp>
        <p:nvSpPr>
          <p:cNvPr id="3077" name="TextBox 10"/>
          <p:cNvSpPr txBox="1">
            <a:spLocks noChangeArrowheads="1"/>
          </p:cNvSpPr>
          <p:nvPr/>
        </p:nvSpPr>
        <p:spPr bwMode="auto">
          <a:xfrm>
            <a:off x="0" y="4732991"/>
            <a:ext cx="9144000" cy="3638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r>
              <a:rPr lang="en-US" altLang="en-US" sz="1200" i="1" dirty="0">
                <a:solidFill>
                  <a:schemeClr val="bg1"/>
                </a:solidFill>
              </a:rPr>
              <a:t>© Donald F. Ferguson, 2024</a:t>
            </a:r>
          </a:p>
        </p:txBody>
      </p:sp>
    </p:spTree>
    <p:extLst>
      <p:ext uri="{BB962C8B-B14F-4D97-AF65-F5344CB8AC3E}">
        <p14:creationId xmlns:p14="http://schemas.microsoft.com/office/powerpoint/2010/main" val="1522334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solidFill>
                  <a:schemeClr val="bg1"/>
                </a:solidFill>
              </a:rPr>
              <a:t>Environment</a:t>
            </a:r>
          </a:p>
        </p:txBody>
      </p:sp>
      <p:sp>
        <p:nvSpPr>
          <p:cNvPr id="9" name="TextBox 9">
            <a:extLst>
              <a:ext uri="{FF2B5EF4-FFF2-40B4-BE49-F238E27FC236}">
                <a16:creationId xmlns:a16="http://schemas.microsoft.com/office/drawing/2014/main" id="{3C95F616-6C72-2B4E-B833-2D3C1A45CA89}"/>
              </a:ext>
            </a:extLst>
          </p:cNvPr>
          <p:cNvSpPr txBox="1">
            <a:spLocks noChangeArrowheads="1"/>
          </p:cNvSpPr>
          <p:nvPr/>
        </p:nvSpPr>
        <p:spPr bwMode="auto">
          <a:xfrm>
            <a:off x="0" y="4695825"/>
            <a:ext cx="6781800" cy="6580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20</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W4111_002_2024_1: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288061420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id="{1BF01EA2-2F97-2E44-BA34-27578A027DAC}"/>
              </a:ext>
            </a:extLst>
          </p:cNvPr>
          <p:cNvSpPr>
            <a:spLocks noGrp="1"/>
          </p:cNvSpPr>
          <p:nvPr>
            <p:ph idx="1"/>
          </p:nvPr>
        </p:nvSpPr>
        <p:spPr>
          <a:xfrm>
            <a:off x="152400" y="514350"/>
            <a:ext cx="8839200" cy="4114800"/>
          </a:xfrm>
        </p:spPr>
        <p:txBody>
          <a:bodyPr/>
          <a:lstStyle/>
          <a:p>
            <a:pPr>
              <a:spcBef>
                <a:spcPts val="0"/>
              </a:spcBef>
              <a:spcAft>
                <a:spcPts val="200"/>
              </a:spcAft>
            </a:pPr>
            <a:r>
              <a:rPr lang="en-US" sz="1600" dirty="0"/>
              <a:t>Recommended textbook:</a:t>
            </a:r>
          </a:p>
          <a:p>
            <a:pPr lvl="1">
              <a:spcBef>
                <a:spcPts val="0"/>
              </a:spcBef>
              <a:spcAft>
                <a:spcPts val="200"/>
              </a:spcAft>
            </a:pPr>
            <a:r>
              <a:rPr lang="en-US" sz="1400" i="1" dirty="0"/>
              <a:t>Database System Concepts. Seventh Edition</a:t>
            </a:r>
            <a:r>
              <a:rPr lang="en-US" sz="1400" dirty="0"/>
              <a:t>. (ISBN 9780078022159)</a:t>
            </a:r>
          </a:p>
          <a:p>
            <a:pPr lvl="1">
              <a:spcBef>
                <a:spcPts val="0"/>
              </a:spcBef>
              <a:spcAft>
                <a:spcPts val="200"/>
              </a:spcAft>
            </a:pPr>
            <a:r>
              <a:rPr lang="en-US" sz="1400" dirty="0"/>
              <a:t>There is a website associated with the textbook: </a:t>
            </a:r>
            <a:r>
              <a:rPr lang="en-US" sz="1400" dirty="0">
                <a:hlinkClick r:id="rId2"/>
              </a:rPr>
              <a:t>https://www.db-book.com/</a:t>
            </a:r>
            <a:r>
              <a:rPr lang="en-US" sz="1400" dirty="0"/>
              <a:t>. The site has:</a:t>
            </a:r>
          </a:p>
          <a:p>
            <a:pPr lvl="2">
              <a:spcBef>
                <a:spcPts val="0"/>
              </a:spcBef>
              <a:spcAft>
                <a:spcPts val="200"/>
              </a:spcAft>
            </a:pPr>
            <a:r>
              <a:rPr lang="en-US" sz="1200" dirty="0"/>
              <a:t>Slides for each chapter.</a:t>
            </a:r>
          </a:p>
          <a:p>
            <a:pPr lvl="2">
              <a:spcBef>
                <a:spcPts val="0"/>
              </a:spcBef>
              <a:spcAft>
                <a:spcPts val="200"/>
              </a:spcAft>
            </a:pPr>
            <a:r>
              <a:rPr lang="en-US" sz="1200" dirty="0"/>
              <a:t>Example data.</a:t>
            </a:r>
          </a:p>
          <a:p>
            <a:pPr lvl="1">
              <a:spcBef>
                <a:spcPts val="0"/>
              </a:spcBef>
              <a:spcAft>
                <a:spcPts val="200"/>
              </a:spcAft>
            </a:pPr>
            <a:r>
              <a:rPr lang="en-US" sz="1400" dirty="0"/>
              <a:t>Textbooks are expensive. You can easily get through the course using website, lecture material, ... ...</a:t>
            </a:r>
          </a:p>
          <a:p>
            <a:pPr>
              <a:spcBef>
                <a:spcPts val="0"/>
              </a:spcBef>
              <a:spcAft>
                <a:spcPts val="200"/>
              </a:spcAft>
            </a:pPr>
            <a:r>
              <a:rPr lang="en-US" sz="1600" dirty="0"/>
              <a:t>Install a new, most recent, </a:t>
            </a:r>
            <a:r>
              <a:rPr lang="en-US" sz="1600" u="sng" dirty="0"/>
              <a:t>isolated/single user </a:t>
            </a:r>
            <a:r>
              <a:rPr lang="en-US" sz="1600" dirty="0"/>
              <a:t>instance of Anaconda environment.</a:t>
            </a:r>
          </a:p>
          <a:p>
            <a:pPr lvl="1">
              <a:spcBef>
                <a:spcPts val="0"/>
              </a:spcBef>
              <a:spcAft>
                <a:spcPts val="200"/>
              </a:spcAft>
            </a:pPr>
            <a:r>
              <a:rPr lang="en-US" sz="1400" b="1" dirty="0"/>
              <a:t>Install just for yourself and within your home directory.</a:t>
            </a:r>
          </a:p>
          <a:p>
            <a:pPr lvl="1">
              <a:spcBef>
                <a:spcPts val="0"/>
              </a:spcBef>
              <a:spcAft>
                <a:spcPts val="200"/>
              </a:spcAft>
            </a:pPr>
            <a:r>
              <a:rPr lang="en-US" sz="1400" dirty="0"/>
              <a:t>You must install the most </a:t>
            </a:r>
            <a:r>
              <a:rPr lang="en-US" sz="1400" dirty="0">
                <a:hlinkClick r:id="rId3"/>
              </a:rPr>
              <a:t>recent version </a:t>
            </a:r>
            <a:r>
              <a:rPr lang="en-US" sz="1400" dirty="0"/>
              <a:t>for Python 3.</a:t>
            </a:r>
          </a:p>
          <a:p>
            <a:pPr lvl="1">
              <a:spcBef>
                <a:spcPts val="0"/>
              </a:spcBef>
              <a:spcAft>
                <a:spcPts val="200"/>
              </a:spcAft>
            </a:pPr>
            <a:r>
              <a:rPr lang="en-US" sz="1400" dirty="0"/>
              <a:t>You can isolate the new instance from other instances to avoid conflicts, or set up custom environments.</a:t>
            </a:r>
          </a:p>
          <a:p>
            <a:pPr>
              <a:spcBef>
                <a:spcPts val="0"/>
              </a:spcBef>
              <a:spcAft>
                <a:spcPts val="200"/>
              </a:spcAft>
            </a:pPr>
            <a:r>
              <a:rPr lang="en-US" sz="1600" dirty="0"/>
              <a:t>Development environments: Students are entitled to a free, annual </a:t>
            </a:r>
            <a:r>
              <a:rPr lang="en-US" sz="1600" dirty="0">
                <a:hlinkClick r:id="rId4"/>
              </a:rPr>
              <a:t>JetBrains professional license</a:t>
            </a:r>
            <a:r>
              <a:rPr lang="en-US" sz="1600" dirty="0"/>
              <a:t>.</a:t>
            </a:r>
          </a:p>
          <a:p>
            <a:pPr lvl="1">
              <a:spcBef>
                <a:spcPts val="0"/>
              </a:spcBef>
              <a:spcAft>
                <a:spcPts val="200"/>
              </a:spcAft>
            </a:pPr>
            <a:r>
              <a:rPr lang="en-US" sz="1400" dirty="0"/>
              <a:t>Students have had problems with MySQL Workbench. We will use </a:t>
            </a:r>
            <a:r>
              <a:rPr lang="en-US" sz="1400" dirty="0">
                <a:hlinkClick r:id="rId5"/>
              </a:rPr>
              <a:t>DataGrip</a:t>
            </a:r>
            <a:r>
              <a:rPr lang="en-US" sz="1400" dirty="0"/>
              <a:t>. Please install.</a:t>
            </a:r>
          </a:p>
          <a:p>
            <a:pPr lvl="1">
              <a:spcBef>
                <a:spcPts val="0"/>
              </a:spcBef>
              <a:spcAft>
                <a:spcPts val="200"/>
              </a:spcAft>
            </a:pPr>
            <a:r>
              <a:rPr lang="en-US" sz="1400" dirty="0"/>
              <a:t>Installing </a:t>
            </a:r>
            <a:r>
              <a:rPr lang="en-US" sz="1400" dirty="0">
                <a:hlinkClick r:id="rId6"/>
              </a:rPr>
              <a:t>PyCharm</a:t>
            </a:r>
            <a:r>
              <a:rPr lang="en-US" sz="1400" dirty="0"/>
              <a:t> is recommended for all and required for the programming track.</a:t>
            </a:r>
          </a:p>
          <a:p>
            <a:pPr>
              <a:spcBef>
                <a:spcPts val="0"/>
              </a:spcBef>
              <a:spcAft>
                <a:spcPts val="200"/>
              </a:spcAft>
            </a:pPr>
            <a:r>
              <a:rPr lang="en-US" sz="1600" dirty="0"/>
              <a:t>Install </a:t>
            </a:r>
            <a:r>
              <a:rPr lang="en-US" sz="1600" dirty="0">
                <a:hlinkClick r:id="rId7"/>
              </a:rPr>
              <a:t>MySQL Server Community Edition</a:t>
            </a:r>
            <a:r>
              <a:rPr lang="en-US" sz="1600" dirty="0"/>
              <a:t>.</a:t>
            </a:r>
          </a:p>
          <a:p>
            <a:pPr lvl="1">
              <a:spcBef>
                <a:spcPts val="0"/>
              </a:spcBef>
              <a:spcAft>
                <a:spcPts val="200"/>
              </a:spcAft>
            </a:pPr>
            <a:r>
              <a:rPr lang="en-US" sz="1400" dirty="0"/>
              <a:t>When prompted, choose </a:t>
            </a:r>
            <a:r>
              <a:rPr lang="en-US" sz="1400" dirty="0">
                <a:hlinkClick r:id="rId8"/>
              </a:rPr>
              <a:t>legacy authentication </a:t>
            </a:r>
            <a:r>
              <a:rPr lang="en-US" sz="1400" dirty="0"/>
              <a:t>method.</a:t>
            </a:r>
          </a:p>
          <a:p>
            <a:pPr lvl="1">
              <a:spcBef>
                <a:spcPts val="0"/>
              </a:spcBef>
              <a:spcAft>
                <a:spcPts val="200"/>
              </a:spcAft>
            </a:pPr>
            <a:r>
              <a:rPr lang="en-US" sz="1400" dirty="0"/>
              <a:t>Set your root password to </a:t>
            </a:r>
            <a:r>
              <a:rPr lang="en-US" sz="1400" b="1" dirty="0" err="1"/>
              <a:t>dbuserdbuser</a:t>
            </a:r>
            <a:r>
              <a:rPr lang="en-US" sz="1400" b="1" dirty="0"/>
              <a:t>. (Remember your user name and password)</a:t>
            </a:r>
          </a:p>
        </p:txBody>
      </p:sp>
      <p:sp>
        <p:nvSpPr>
          <p:cNvPr id="7" name="Title 6">
            <a:extLst>
              <a:ext uri="{FF2B5EF4-FFF2-40B4-BE49-F238E27FC236}">
                <a16:creationId xmlns:a16="http://schemas.microsoft.com/office/drawing/2014/main" id="{14348636-9675-E24F-AA47-CBB70D3BF15D}"/>
              </a:ext>
            </a:extLst>
          </p:cNvPr>
          <p:cNvSpPr>
            <a:spLocks noGrp="1"/>
          </p:cNvSpPr>
          <p:nvPr>
            <p:ph type="title"/>
          </p:nvPr>
        </p:nvSpPr>
        <p:spPr/>
        <p:txBody>
          <a:bodyPr/>
          <a:lstStyle/>
          <a:p>
            <a:r>
              <a:rPr lang="en-US" dirty="0"/>
              <a:t>Course Resources and Development Environment</a:t>
            </a:r>
          </a:p>
        </p:txBody>
      </p:sp>
    </p:spTree>
    <p:extLst>
      <p:ext uri="{BB962C8B-B14F-4D97-AF65-F5344CB8AC3E}">
        <p14:creationId xmlns:p14="http://schemas.microsoft.com/office/powerpoint/2010/main" val="371504993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1384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solidFill>
                  <a:schemeClr val="bg1"/>
                </a:solidFill>
              </a:rPr>
              <a:t>Homework</a:t>
            </a:r>
            <a:br>
              <a:rPr lang="en-US" altLang="en-US" sz="2800" i="1" dirty="0">
                <a:solidFill>
                  <a:schemeClr val="bg1"/>
                </a:solidFill>
              </a:rPr>
            </a:br>
            <a:r>
              <a:rPr lang="en-US" altLang="en-US" sz="2800" i="1" dirty="0">
                <a:solidFill>
                  <a:schemeClr val="bg1"/>
                </a:solidFill>
              </a:rPr>
              <a:t>Exams</a:t>
            </a:r>
          </a:p>
          <a:p>
            <a:pPr algn="ctr"/>
            <a:r>
              <a:rPr lang="en-US" altLang="en-US" sz="2800" i="1" dirty="0">
                <a:solidFill>
                  <a:schemeClr val="bg1"/>
                </a:solidFill>
              </a:rPr>
              <a:t>Grading</a:t>
            </a:r>
          </a:p>
        </p:txBody>
      </p:sp>
      <p:sp>
        <p:nvSpPr>
          <p:cNvPr id="9" name="TextBox 9">
            <a:extLst>
              <a:ext uri="{FF2B5EF4-FFF2-40B4-BE49-F238E27FC236}">
                <a16:creationId xmlns:a16="http://schemas.microsoft.com/office/drawing/2014/main" id="{3C95F616-6C72-2B4E-B833-2D3C1A45CA89}"/>
              </a:ext>
            </a:extLst>
          </p:cNvPr>
          <p:cNvSpPr txBox="1">
            <a:spLocks noChangeArrowheads="1"/>
          </p:cNvSpPr>
          <p:nvPr/>
        </p:nvSpPr>
        <p:spPr bwMode="auto">
          <a:xfrm>
            <a:off x="0" y="4695825"/>
            <a:ext cx="6781800" cy="3502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22</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W4111_002_2024_1: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100847085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CD41B52-9E31-A642-82DA-85E37D8CE408}"/>
              </a:ext>
            </a:extLst>
          </p:cNvPr>
          <p:cNvSpPr>
            <a:spLocks noGrp="1"/>
          </p:cNvSpPr>
          <p:nvPr>
            <p:ph idx="1"/>
          </p:nvPr>
        </p:nvSpPr>
        <p:spPr>
          <a:xfrm>
            <a:off x="152400" y="514350"/>
            <a:ext cx="8839200" cy="4180270"/>
          </a:xfrm>
        </p:spPr>
        <p:txBody>
          <a:bodyPr/>
          <a:lstStyle/>
          <a:p>
            <a:pPr>
              <a:spcBef>
                <a:spcPts val="0"/>
              </a:spcBef>
              <a:spcAft>
                <a:spcPts val="100"/>
              </a:spcAft>
            </a:pPr>
            <a:r>
              <a:rPr lang="en-US" sz="1800" dirty="0"/>
              <a:t>Point value of assignments and exams</a:t>
            </a:r>
          </a:p>
          <a:p>
            <a:pPr lvl="1">
              <a:spcBef>
                <a:spcPts val="0"/>
              </a:spcBef>
              <a:spcAft>
                <a:spcPts val="100"/>
              </a:spcAft>
            </a:pPr>
            <a:r>
              <a:rPr lang="en-US" sz="1600" dirty="0"/>
              <a:t>50%: Homework assignments:</a:t>
            </a:r>
          </a:p>
          <a:p>
            <a:pPr lvl="2">
              <a:spcBef>
                <a:spcPts val="0"/>
              </a:spcBef>
              <a:spcAft>
                <a:spcPts val="100"/>
              </a:spcAft>
            </a:pPr>
            <a:r>
              <a:rPr lang="en-US" sz="1400" dirty="0"/>
              <a:t>5 HWs, approximately one HW every two-three weeks. </a:t>
            </a:r>
          </a:p>
          <a:p>
            <a:pPr lvl="2">
              <a:spcBef>
                <a:spcPts val="0"/>
              </a:spcBef>
              <a:spcAft>
                <a:spcPts val="100"/>
              </a:spcAft>
            </a:pPr>
            <a:r>
              <a:rPr lang="en-US" sz="1400" dirty="0"/>
              <a:t>Each is worth 10. We will sometimes break a HW into a couple of subparts.</a:t>
            </a:r>
          </a:p>
          <a:p>
            <a:pPr lvl="1">
              <a:spcBef>
                <a:spcPts val="0"/>
              </a:spcBef>
              <a:spcAft>
                <a:spcPts val="100"/>
              </a:spcAft>
            </a:pPr>
            <a:r>
              <a:rPr lang="en-US" sz="1600" dirty="0"/>
              <a:t>Homework format:</a:t>
            </a:r>
          </a:p>
          <a:p>
            <a:pPr lvl="2">
              <a:spcBef>
                <a:spcPts val="0"/>
              </a:spcBef>
              <a:spcAft>
                <a:spcPts val="100"/>
              </a:spcAft>
            </a:pPr>
            <a:r>
              <a:rPr lang="en-US" sz="1400" dirty="0"/>
              <a:t>Common to all tracks:</a:t>
            </a:r>
          </a:p>
          <a:p>
            <a:pPr lvl="3">
              <a:spcBef>
                <a:spcPts val="0"/>
              </a:spcBef>
              <a:spcAft>
                <a:spcPts val="100"/>
              </a:spcAft>
            </a:pPr>
            <a:r>
              <a:rPr lang="en-US" sz="1200" dirty="0"/>
              <a:t>Questions requiring written answers and diagrams.</a:t>
            </a:r>
          </a:p>
          <a:p>
            <a:pPr lvl="3">
              <a:spcBef>
                <a:spcPts val="0"/>
              </a:spcBef>
              <a:spcAft>
                <a:spcPts val="100"/>
              </a:spcAft>
            </a:pPr>
            <a:r>
              <a:rPr lang="en-US" sz="1200" dirty="0"/>
              <a:t>Implement/execute/test various database operations required to solve a use case/question.</a:t>
            </a:r>
          </a:p>
          <a:p>
            <a:pPr lvl="3">
              <a:spcBef>
                <a:spcPts val="0"/>
              </a:spcBef>
              <a:spcAft>
                <a:spcPts val="100"/>
              </a:spcAft>
            </a:pPr>
            <a:r>
              <a:rPr lang="en-US" sz="1200" dirty="0"/>
              <a:t>Format will be an </a:t>
            </a:r>
            <a:r>
              <a:rPr lang="en-US" sz="1200" dirty="0" err="1"/>
              <a:t>iPython</a:t>
            </a:r>
            <a:r>
              <a:rPr lang="en-US" sz="1200" dirty="0"/>
              <a:t>/</a:t>
            </a:r>
            <a:r>
              <a:rPr lang="en-US" sz="1200" dirty="0" err="1"/>
              <a:t>Jupyter</a:t>
            </a:r>
            <a:r>
              <a:rPr lang="en-US" sz="1200" dirty="0"/>
              <a:t> Notebook.</a:t>
            </a:r>
          </a:p>
          <a:p>
            <a:pPr lvl="2">
              <a:spcBef>
                <a:spcPts val="0"/>
              </a:spcBef>
              <a:spcAft>
                <a:spcPts val="100"/>
              </a:spcAft>
            </a:pPr>
            <a:r>
              <a:rPr lang="en-US" sz="1400" dirty="0"/>
              <a:t>Track specific: Incremental development of a project:</a:t>
            </a:r>
          </a:p>
          <a:p>
            <a:pPr lvl="3">
              <a:spcBef>
                <a:spcPts val="0"/>
              </a:spcBef>
              <a:spcAft>
                <a:spcPts val="100"/>
              </a:spcAft>
            </a:pPr>
            <a:r>
              <a:rPr lang="en-US" sz="1200" dirty="0"/>
              <a:t>Programming track – web application.</a:t>
            </a:r>
          </a:p>
          <a:p>
            <a:pPr lvl="3">
              <a:spcBef>
                <a:spcPts val="0"/>
              </a:spcBef>
              <a:spcAft>
                <a:spcPts val="100"/>
              </a:spcAft>
            </a:pPr>
            <a:r>
              <a:rPr lang="en-US" sz="1200" dirty="0"/>
              <a:t>Non-programming track – data analysis/visualization.</a:t>
            </a:r>
          </a:p>
          <a:p>
            <a:pPr lvl="2">
              <a:spcBef>
                <a:spcPts val="0"/>
              </a:spcBef>
              <a:spcAft>
                <a:spcPts val="100"/>
              </a:spcAft>
            </a:pPr>
            <a:r>
              <a:rPr lang="en-US" sz="1400" dirty="0"/>
              <a:t>You receive a total of </a:t>
            </a:r>
            <a:r>
              <a:rPr lang="en-US" sz="1400" b="1" dirty="0"/>
              <a:t>five</a:t>
            </a:r>
            <a:r>
              <a:rPr lang="en-US" sz="1400" dirty="0"/>
              <a:t> late submission days that you can use during the semester.</a:t>
            </a:r>
          </a:p>
          <a:p>
            <a:pPr>
              <a:spcBef>
                <a:spcPts val="0"/>
              </a:spcBef>
              <a:spcAft>
                <a:spcPts val="100"/>
              </a:spcAft>
            </a:pPr>
            <a:r>
              <a:rPr lang="en-US" sz="1800" dirty="0"/>
              <a:t>Exams: Both the midterm and final have an in-class and take-home element.</a:t>
            </a:r>
          </a:p>
          <a:p>
            <a:pPr lvl="1">
              <a:spcBef>
                <a:spcPts val="0"/>
              </a:spcBef>
              <a:spcAft>
                <a:spcPts val="100"/>
              </a:spcAft>
            </a:pPr>
            <a:r>
              <a:rPr lang="en-US" sz="1600" dirty="0"/>
              <a:t>20% of grade is midterm exam score.</a:t>
            </a:r>
          </a:p>
          <a:p>
            <a:pPr lvl="1">
              <a:spcBef>
                <a:spcPts val="0"/>
              </a:spcBef>
              <a:spcAft>
                <a:spcPts val="100"/>
              </a:spcAft>
            </a:pPr>
            <a:r>
              <a:rPr lang="en-US" sz="1600" dirty="0"/>
              <a:t>30% is final exam score.</a:t>
            </a:r>
          </a:p>
          <a:p>
            <a:pPr>
              <a:spcBef>
                <a:spcPts val="0"/>
              </a:spcBef>
              <a:spcAft>
                <a:spcPts val="100"/>
              </a:spcAft>
            </a:pPr>
            <a:r>
              <a:rPr lang="en-US" sz="1800" dirty="0"/>
              <a:t>94 -100 points is </a:t>
            </a:r>
            <a:r>
              <a:rPr lang="en-US" sz="1800" b="1" dirty="0"/>
              <a:t>an A.</a:t>
            </a:r>
            <a:r>
              <a:rPr lang="en-US" sz="1800" dirty="0"/>
              <a:t> There are opportunities to get extra-credit.</a:t>
            </a:r>
          </a:p>
          <a:p>
            <a:pPr>
              <a:spcBef>
                <a:spcPts val="0"/>
              </a:spcBef>
              <a:spcAft>
                <a:spcPts val="100"/>
              </a:spcAft>
            </a:pPr>
            <a:endParaRPr lang="en-US" sz="1800" dirty="0"/>
          </a:p>
        </p:txBody>
      </p:sp>
      <p:sp>
        <p:nvSpPr>
          <p:cNvPr id="3" name="Title 2">
            <a:extLst>
              <a:ext uri="{FF2B5EF4-FFF2-40B4-BE49-F238E27FC236}">
                <a16:creationId xmlns:a16="http://schemas.microsoft.com/office/drawing/2014/main" id="{DD3CE5AB-2AC7-924A-9DBC-FEF8214717F3}"/>
              </a:ext>
            </a:extLst>
          </p:cNvPr>
          <p:cNvSpPr>
            <a:spLocks noGrp="1"/>
          </p:cNvSpPr>
          <p:nvPr>
            <p:ph type="title"/>
          </p:nvPr>
        </p:nvSpPr>
        <p:spPr/>
        <p:txBody>
          <a:bodyPr/>
          <a:lstStyle/>
          <a:p>
            <a:r>
              <a:rPr lang="en-US" dirty="0"/>
              <a:t>Assignments, Exams, Grading</a:t>
            </a:r>
          </a:p>
        </p:txBody>
      </p:sp>
      <p:sp>
        <p:nvSpPr>
          <p:cNvPr id="4" name="TextBox 3">
            <a:extLst>
              <a:ext uri="{FF2B5EF4-FFF2-40B4-BE49-F238E27FC236}">
                <a16:creationId xmlns:a16="http://schemas.microsoft.com/office/drawing/2014/main" id="{EADF23C3-EDB5-2A4A-AABD-2E968C3FF612}"/>
              </a:ext>
            </a:extLst>
          </p:cNvPr>
          <p:cNvSpPr txBox="1"/>
          <p:nvPr/>
        </p:nvSpPr>
        <p:spPr>
          <a:xfrm>
            <a:off x="5922932" y="2419350"/>
            <a:ext cx="2902526" cy="738664"/>
          </a:xfrm>
          <a:prstGeom prst="rect">
            <a:avLst/>
          </a:prstGeom>
          <a:noFill/>
        </p:spPr>
        <p:txBody>
          <a:bodyPr wrap="none" rtlCol="0">
            <a:spAutoFit/>
          </a:bodyPr>
          <a:lstStyle/>
          <a:p>
            <a:r>
              <a:rPr lang="en-US" sz="1400" dirty="0"/>
              <a:t>All tracks will learn core concepts</a:t>
            </a:r>
            <a:br>
              <a:rPr lang="en-US" sz="1400" dirty="0"/>
            </a:br>
            <a:r>
              <a:rPr lang="en-US" sz="1400" dirty="0"/>
              <a:t>and get experience with other tracks’</a:t>
            </a:r>
            <a:br>
              <a:rPr lang="en-US" sz="1400" dirty="0"/>
            </a:br>
            <a:r>
              <a:rPr lang="en-US" sz="1400" dirty="0"/>
              <a:t>focus topics.</a:t>
            </a:r>
          </a:p>
        </p:txBody>
      </p:sp>
    </p:spTree>
    <p:extLst>
      <p:ext uri="{BB962C8B-B14F-4D97-AF65-F5344CB8AC3E}">
        <p14:creationId xmlns:p14="http://schemas.microsoft.com/office/powerpoint/2010/main" val="57664101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B571113-1A48-E545-A63C-107067B6600E}"/>
              </a:ext>
            </a:extLst>
          </p:cNvPr>
          <p:cNvSpPr>
            <a:spLocks noGrp="1"/>
          </p:cNvSpPr>
          <p:nvPr>
            <p:ph idx="1"/>
          </p:nvPr>
        </p:nvSpPr>
        <p:spPr>
          <a:xfrm>
            <a:off x="172570" y="514350"/>
            <a:ext cx="8839200" cy="4076700"/>
          </a:xfrm>
        </p:spPr>
        <p:txBody>
          <a:bodyPr/>
          <a:lstStyle/>
          <a:p>
            <a:pPr>
              <a:spcBef>
                <a:spcPts val="0"/>
              </a:spcBef>
              <a:spcAft>
                <a:spcPts val="100"/>
              </a:spcAft>
            </a:pPr>
            <a:r>
              <a:rPr lang="en-US" sz="1400" dirty="0"/>
              <a:t>From the department's guidance for the course:</a:t>
            </a:r>
          </a:p>
          <a:p>
            <a:pPr lvl="1">
              <a:spcBef>
                <a:spcPts val="0"/>
              </a:spcBef>
              <a:spcAft>
                <a:spcPts val="100"/>
              </a:spcAft>
            </a:pPr>
            <a:r>
              <a:rPr lang="en-US" sz="1100" dirty="0"/>
              <a:t>"To accommodate the diverse backgrounds of the students who take this class, all sections of the class should include a non-programming option for projects and assignments. We (NOTE: Does not include me) have successfully offered such an option in some sections of the class for many years: students can either program a web application to interface with a DB of their own design, or alternatively follow the non-programming option and come up with a quantifiably more detailed DB design/data.</a:t>
            </a:r>
          </a:p>
          <a:p>
            <a:pPr>
              <a:spcBef>
                <a:spcPts val="0"/>
              </a:spcBef>
              <a:spcAft>
                <a:spcPts val="100"/>
              </a:spcAft>
            </a:pPr>
            <a:r>
              <a:rPr lang="en-US" sz="1400" dirty="0"/>
              <a:t>What does not constitute programming?</a:t>
            </a:r>
          </a:p>
          <a:p>
            <a:pPr lvl="1">
              <a:spcBef>
                <a:spcPts val="0"/>
              </a:spcBef>
              <a:spcAft>
                <a:spcPts val="100"/>
              </a:spcAft>
            </a:pPr>
            <a:r>
              <a:rPr lang="en-US" sz="1100" dirty="0"/>
              <a:t>Writing queries for a relational, graph, document, or other data management system does not constitute programming and can be expected of all students.</a:t>
            </a:r>
          </a:p>
          <a:p>
            <a:pPr>
              <a:spcBef>
                <a:spcPts val="0"/>
              </a:spcBef>
              <a:spcAft>
                <a:spcPts val="100"/>
              </a:spcAft>
            </a:pPr>
            <a:r>
              <a:rPr lang="en-US" sz="1400" dirty="0"/>
              <a:t>What constitutes programming?</a:t>
            </a:r>
          </a:p>
          <a:p>
            <a:pPr lvl="1">
              <a:spcBef>
                <a:spcPts val="0"/>
              </a:spcBef>
              <a:spcAft>
                <a:spcPts val="100"/>
              </a:spcAft>
            </a:pPr>
            <a:r>
              <a:rPr lang="en-US" sz="1100" dirty="0"/>
              <a:t>Reading more than a handful (1-5) lines of code, </a:t>
            </a:r>
            <a:r>
              <a:rPr lang="en-US" sz="1400" dirty="0"/>
              <a:t>Writing Python code that is not directly required to write a query."</a:t>
            </a:r>
          </a:p>
          <a:p>
            <a:pPr>
              <a:spcBef>
                <a:spcPts val="0"/>
              </a:spcBef>
              <a:spcAft>
                <a:spcPts val="100"/>
              </a:spcAft>
            </a:pPr>
            <a:r>
              <a:rPr lang="en-US" sz="1400" dirty="0"/>
              <a:t>Why I previous only did a programming track:</a:t>
            </a:r>
          </a:p>
          <a:p>
            <a:pPr lvl="1">
              <a:spcBef>
                <a:spcPts val="0"/>
              </a:spcBef>
              <a:spcAft>
                <a:spcPts val="100"/>
              </a:spcAft>
            </a:pPr>
            <a:r>
              <a:rPr lang="en-US" sz="1100" dirty="0"/>
              <a:t>Any non-trivial use of data and databases in any field requires programming. This is not Star Trek.</a:t>
            </a:r>
            <a:br>
              <a:rPr lang="en-US" sz="1100" dirty="0"/>
            </a:br>
            <a:r>
              <a:rPr lang="en-US" sz="1100" dirty="0"/>
              <a:t>You cannot shout, "Computer! Analyze ..."</a:t>
            </a:r>
          </a:p>
          <a:p>
            <a:pPr lvl="1">
              <a:spcBef>
                <a:spcPts val="0"/>
              </a:spcBef>
              <a:spcAft>
                <a:spcPts val="100"/>
              </a:spcAft>
            </a:pPr>
            <a:r>
              <a:rPr lang="en-US" sz="1100" dirty="0"/>
              <a:t>You might think, "But, I do not want to program. I want to go into financial services, private equity, medicine, ... I can just use tools like Pandas or Tableau”. You will do some programming in these jobs for complex scenarios. Get over it.</a:t>
            </a:r>
          </a:p>
          <a:p>
            <a:pPr>
              <a:spcBef>
                <a:spcPts val="0"/>
              </a:spcBef>
              <a:spcAft>
                <a:spcPts val="100"/>
              </a:spcAft>
            </a:pPr>
            <a:r>
              <a:rPr lang="en-US" sz="1600" dirty="0"/>
              <a:t>Tracks: Programming and non-programming.</a:t>
            </a:r>
          </a:p>
          <a:p>
            <a:pPr lvl="1">
              <a:spcBef>
                <a:spcPts val="0"/>
              </a:spcBef>
              <a:spcAft>
                <a:spcPts val="100"/>
              </a:spcAft>
            </a:pPr>
            <a:r>
              <a:rPr lang="en-US" sz="1100" dirty="0"/>
              <a:t>There is a common core that involves understanding concepts, modeling data, using databases, etc.</a:t>
            </a:r>
          </a:p>
          <a:p>
            <a:pPr lvl="1">
              <a:spcBef>
                <a:spcPts val="0"/>
              </a:spcBef>
              <a:spcAft>
                <a:spcPts val="100"/>
              </a:spcAft>
            </a:pPr>
            <a:r>
              <a:rPr lang="en-US" sz="1100" dirty="0"/>
              <a:t>Exams are the same for both tracks. Mix of written questions and practical exercises. </a:t>
            </a:r>
          </a:p>
          <a:p>
            <a:pPr lvl="1">
              <a:spcBef>
                <a:spcPts val="0"/>
              </a:spcBef>
              <a:spcAft>
                <a:spcPts val="100"/>
              </a:spcAft>
            </a:pPr>
            <a:r>
              <a:rPr lang="en-US" sz="1100" dirty="0"/>
              <a:t>Homework assignments: There is a common core on all assignments for both tracks. Additionally,</a:t>
            </a:r>
          </a:p>
          <a:p>
            <a:pPr lvl="2">
              <a:spcBef>
                <a:spcPts val="0"/>
              </a:spcBef>
              <a:spcAft>
                <a:spcPts val="100"/>
              </a:spcAft>
            </a:pPr>
            <a:r>
              <a:rPr lang="en-US" sz="1000" dirty="0"/>
              <a:t>Programming track will incrementally build a database centric, cloud-based web application.</a:t>
            </a:r>
          </a:p>
          <a:p>
            <a:pPr lvl="2">
              <a:spcBef>
                <a:spcPts val="0"/>
              </a:spcBef>
              <a:spcAft>
                <a:spcPts val="100"/>
              </a:spcAft>
            </a:pPr>
            <a:r>
              <a:rPr lang="en-US" sz="1000" dirty="0"/>
              <a:t>Non-programming track will do a more complex, database centric project.</a:t>
            </a:r>
            <a:endParaRPr lang="en-US" sz="1100" dirty="0"/>
          </a:p>
        </p:txBody>
      </p:sp>
      <p:sp>
        <p:nvSpPr>
          <p:cNvPr id="3" name="Title 2">
            <a:extLst>
              <a:ext uri="{FF2B5EF4-FFF2-40B4-BE49-F238E27FC236}">
                <a16:creationId xmlns:a16="http://schemas.microsoft.com/office/drawing/2014/main" id="{96636C33-8D93-5F4D-A103-A911EAE829FD}"/>
              </a:ext>
            </a:extLst>
          </p:cNvPr>
          <p:cNvSpPr>
            <a:spLocks noGrp="1"/>
          </p:cNvSpPr>
          <p:nvPr>
            <p:ph type="title"/>
          </p:nvPr>
        </p:nvSpPr>
        <p:spPr/>
        <p:txBody>
          <a:bodyPr/>
          <a:lstStyle/>
          <a:p>
            <a:r>
              <a:rPr lang="en-US" dirty="0"/>
              <a:t>To Program or Not To Program, ...</a:t>
            </a:r>
          </a:p>
        </p:txBody>
      </p:sp>
    </p:spTree>
    <p:extLst>
      <p:ext uri="{BB962C8B-B14F-4D97-AF65-F5344CB8AC3E}">
        <p14:creationId xmlns:p14="http://schemas.microsoft.com/office/powerpoint/2010/main" val="250878551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01C20381-CC9F-0C4B-A08E-CC43509DFC38}"/>
              </a:ext>
            </a:extLst>
          </p:cNvPr>
          <p:cNvSpPr>
            <a:spLocks noGrp="1"/>
          </p:cNvSpPr>
          <p:nvPr>
            <p:ph idx="1"/>
          </p:nvPr>
        </p:nvSpPr>
        <p:spPr>
          <a:xfrm>
            <a:off x="152400" y="514350"/>
            <a:ext cx="8839200" cy="4114800"/>
          </a:xfrm>
        </p:spPr>
        <p:txBody>
          <a:bodyPr/>
          <a:lstStyle/>
          <a:p>
            <a:r>
              <a:rPr lang="en-US" sz="1200" dirty="0"/>
              <a:t>My homework assignments are:</a:t>
            </a:r>
          </a:p>
          <a:p>
            <a:pPr lvl="1"/>
            <a:r>
              <a:rPr lang="en-US" sz="1100" dirty="0"/>
              <a:t>Open ended.</a:t>
            </a:r>
          </a:p>
          <a:p>
            <a:pPr lvl="1"/>
            <a:r>
              <a:rPr lang="en-US" sz="1100" dirty="0"/>
              <a:t>Vaguely specified.</a:t>
            </a:r>
            <a:br>
              <a:rPr lang="en-US" sz="1100" dirty="0"/>
            </a:br>
            <a:endParaRPr lang="en-US" sz="1100" dirty="0"/>
          </a:p>
          <a:p>
            <a:r>
              <a:rPr lang="en-US" sz="1200" dirty="0"/>
              <a:t>You will complain. I will listen sympathetically.</a:t>
            </a:r>
          </a:p>
          <a:p>
            <a:pPr lvl="1"/>
            <a:r>
              <a:rPr lang="en-US" sz="1100" dirty="0"/>
              <a:t>You will savage me on the instructor reviews and CULPA.</a:t>
            </a:r>
          </a:p>
          <a:p>
            <a:pPr lvl="1"/>
            <a:r>
              <a:rPr lang="en-US" sz="1100" dirty="0"/>
              <a:t>My professional colleagues and</a:t>
            </a:r>
            <a:br>
              <a:rPr lang="en-US" sz="1100" dirty="0"/>
            </a:br>
            <a:r>
              <a:rPr lang="en-US" sz="1100" dirty="0"/>
              <a:t>I will laugh at you behind your back.</a:t>
            </a:r>
            <a:br>
              <a:rPr lang="en-US" sz="1100" dirty="0"/>
            </a:br>
            <a:endParaRPr lang="en-US" sz="1100" dirty="0"/>
          </a:p>
          <a:p>
            <a:r>
              <a:rPr lang="en-US" sz="1200" dirty="0"/>
              <a:t>Management, clients, partners, etc.</a:t>
            </a:r>
          </a:p>
          <a:p>
            <a:pPr lvl="1"/>
            <a:r>
              <a:rPr lang="en-US" sz="1100" dirty="0"/>
              <a:t>Do not understand technology</a:t>
            </a:r>
            <a:br>
              <a:rPr lang="en-US" sz="1100" dirty="0"/>
            </a:br>
            <a:r>
              <a:rPr lang="en-US" sz="1100" dirty="0"/>
              <a:t>as well as we do.</a:t>
            </a:r>
          </a:p>
          <a:p>
            <a:pPr lvl="1"/>
            <a:r>
              <a:rPr lang="en-US" sz="1100" dirty="0"/>
              <a:t>You will get requirements like,</a:t>
            </a:r>
            <a:br>
              <a:rPr lang="en-US" sz="1100" dirty="0"/>
            </a:br>
            <a:r>
              <a:rPr lang="en-US" sz="1100" dirty="0"/>
              <a:t>“I want it colored mauve because</a:t>
            </a:r>
            <a:br>
              <a:rPr lang="en-US" sz="1100" dirty="0"/>
            </a:br>
            <a:r>
              <a:rPr lang="en-US" sz="1100" dirty="0"/>
              <a:t>that has more RAM.”</a:t>
            </a:r>
            <a:br>
              <a:rPr lang="en-US" sz="1100" dirty="0"/>
            </a:br>
            <a:endParaRPr lang="en-US" sz="1100" dirty="0"/>
          </a:p>
          <a:p>
            <a:r>
              <a:rPr lang="en-US" sz="1200" dirty="0"/>
              <a:t>Converting vague requests into a useful,</a:t>
            </a:r>
            <a:br>
              <a:rPr lang="en-US" sz="1200" dirty="0"/>
            </a:br>
            <a:r>
              <a:rPr lang="en-US" sz="1200" dirty="0"/>
              <a:t>meaningful project that we can implement is what we</a:t>
            </a:r>
            <a:br>
              <a:rPr lang="en-US" sz="1200" dirty="0"/>
            </a:br>
            <a:r>
              <a:rPr lang="en-US" sz="1200" dirty="0"/>
              <a:t>do. Get over it.</a:t>
            </a:r>
          </a:p>
        </p:txBody>
      </p:sp>
      <p:sp>
        <p:nvSpPr>
          <p:cNvPr id="4" name="Title 3">
            <a:extLst>
              <a:ext uri="{FF2B5EF4-FFF2-40B4-BE49-F238E27FC236}">
                <a16:creationId xmlns:a16="http://schemas.microsoft.com/office/drawing/2014/main" id="{F44F3759-9710-8B4A-88AD-8B69841DF2FD}"/>
              </a:ext>
            </a:extLst>
          </p:cNvPr>
          <p:cNvSpPr>
            <a:spLocks noGrp="1"/>
          </p:cNvSpPr>
          <p:nvPr>
            <p:ph type="title"/>
          </p:nvPr>
        </p:nvSpPr>
        <p:spPr/>
        <p:txBody>
          <a:bodyPr/>
          <a:lstStyle/>
          <a:p>
            <a:r>
              <a:rPr lang="en-US" dirty="0"/>
              <a:t>Homework Assignments</a:t>
            </a:r>
          </a:p>
        </p:txBody>
      </p:sp>
      <p:pic>
        <p:nvPicPr>
          <p:cNvPr id="6" name="Picture 5">
            <a:extLst>
              <a:ext uri="{FF2B5EF4-FFF2-40B4-BE49-F238E27FC236}">
                <a16:creationId xmlns:a16="http://schemas.microsoft.com/office/drawing/2014/main" id="{393825E2-3551-2E4C-9F56-2BB1265B7BE6}"/>
              </a:ext>
            </a:extLst>
          </p:cNvPr>
          <p:cNvPicPr>
            <a:picLocks noChangeAspect="1"/>
          </p:cNvPicPr>
          <p:nvPr/>
        </p:nvPicPr>
        <p:blipFill>
          <a:blip r:embed="rId2"/>
          <a:stretch>
            <a:fillRect/>
          </a:stretch>
        </p:blipFill>
        <p:spPr>
          <a:xfrm>
            <a:off x="5334000" y="1780027"/>
            <a:ext cx="3429000" cy="2847245"/>
          </a:xfrm>
          <a:prstGeom prst="rect">
            <a:avLst/>
          </a:prstGeom>
        </p:spPr>
      </p:pic>
      <p:pic>
        <p:nvPicPr>
          <p:cNvPr id="2" name="Picture 1">
            <a:extLst>
              <a:ext uri="{FF2B5EF4-FFF2-40B4-BE49-F238E27FC236}">
                <a16:creationId xmlns:a16="http://schemas.microsoft.com/office/drawing/2014/main" id="{CAAC7BB9-FD9E-734E-9B05-C1DF2F5728C5}"/>
              </a:ext>
            </a:extLst>
          </p:cNvPr>
          <p:cNvPicPr>
            <a:picLocks noChangeAspect="1"/>
          </p:cNvPicPr>
          <p:nvPr/>
        </p:nvPicPr>
        <p:blipFill>
          <a:blip r:embed="rId3"/>
          <a:stretch>
            <a:fillRect/>
          </a:stretch>
        </p:blipFill>
        <p:spPr>
          <a:xfrm>
            <a:off x="4505884" y="222720"/>
            <a:ext cx="4531438" cy="1388566"/>
          </a:xfrm>
          <a:prstGeom prst="rect">
            <a:avLst/>
          </a:prstGeom>
        </p:spPr>
      </p:pic>
    </p:spTree>
    <p:extLst>
      <p:ext uri="{BB962C8B-B14F-4D97-AF65-F5344CB8AC3E}">
        <p14:creationId xmlns:p14="http://schemas.microsoft.com/office/powerpoint/2010/main" val="376145272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2019985"/>
            <a:ext cx="914400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3600" dirty="0">
                <a:solidFill>
                  <a:schemeClr val="bg1"/>
                </a:solidFill>
              </a:rPr>
              <a:t>Motivating Examples</a:t>
            </a:r>
          </a:p>
        </p:txBody>
      </p:sp>
      <p:sp>
        <p:nvSpPr>
          <p:cNvPr id="9" name="TextBox 9">
            <a:extLst>
              <a:ext uri="{FF2B5EF4-FFF2-40B4-BE49-F238E27FC236}">
                <a16:creationId xmlns:a16="http://schemas.microsoft.com/office/drawing/2014/main" id="{5B759205-0568-4212-B25B-D0844C69C118}"/>
              </a:ext>
            </a:extLst>
          </p:cNvPr>
          <p:cNvSpPr txBox="1">
            <a:spLocks noChangeArrowheads="1"/>
          </p:cNvSpPr>
          <p:nvPr/>
        </p:nvSpPr>
        <p:spPr bwMode="auto">
          <a:xfrm>
            <a:off x="0" y="4695825"/>
            <a:ext cx="6781800" cy="6580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26</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W4111_002_2024_1: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82949611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DBE4DB3-B510-DF62-A9FC-D9E9929D3EAD}"/>
              </a:ext>
            </a:extLst>
          </p:cNvPr>
          <p:cNvSpPr>
            <a:spLocks noGrp="1"/>
          </p:cNvSpPr>
          <p:nvPr>
            <p:ph idx="1"/>
          </p:nvPr>
        </p:nvSpPr>
        <p:spPr/>
        <p:txBody>
          <a:bodyPr/>
          <a:lstStyle/>
          <a:p>
            <a:r>
              <a:rPr lang="en-US" dirty="0"/>
              <a:t>Operational/Interactive:</a:t>
            </a:r>
          </a:p>
          <a:p>
            <a:pPr lvl="1"/>
            <a:r>
              <a:rPr lang="en-US" dirty="0"/>
              <a:t>Users and roles can create, retrieve, update, search and delete “records.”</a:t>
            </a:r>
          </a:p>
          <a:p>
            <a:pPr lvl="1"/>
            <a:r>
              <a:rPr lang="en-US" dirty="0"/>
              <a:t>Examples: SSOL, ATMs, … …</a:t>
            </a:r>
          </a:p>
          <a:p>
            <a:r>
              <a:rPr lang="en-US" dirty="0"/>
              <a:t>Business Intelligence, Decision Support, …:</a:t>
            </a:r>
          </a:p>
          <a:p>
            <a:pPr lvl="1"/>
            <a:r>
              <a:rPr lang="en-US" dirty="0"/>
              <a:t>Users can perform complex queries and analyze a lot of data to generate a report, make a decision, … …</a:t>
            </a:r>
          </a:p>
          <a:p>
            <a:pPr lvl="1"/>
            <a:r>
              <a:rPr lang="en-US" dirty="0"/>
              <a:t>Examples: Build AI/ML training data, dashboards, … …</a:t>
            </a:r>
          </a:p>
          <a:p>
            <a:r>
              <a:rPr lang="en-US" dirty="0"/>
              <a:t>One of our major examples this semester will be IMDB and Game of Thrones:</a:t>
            </a:r>
          </a:p>
          <a:p>
            <a:pPr lvl="1"/>
            <a:r>
              <a:rPr lang="en-US" dirty="0"/>
              <a:t>IMDB: </a:t>
            </a:r>
            <a:r>
              <a:rPr lang="en-US" dirty="0">
                <a:hlinkClick r:id="rId2"/>
              </a:rPr>
              <a:t>https://developer.imdb.com/non-commercial-datasets/</a:t>
            </a:r>
            <a:endParaRPr lang="en-US" dirty="0"/>
          </a:p>
          <a:p>
            <a:pPr lvl="1"/>
            <a:r>
              <a:rPr lang="en-US" dirty="0"/>
              <a:t>Game of Thrones: </a:t>
            </a:r>
            <a:r>
              <a:rPr lang="en-US" dirty="0">
                <a:hlinkClick r:id="rId2"/>
              </a:rPr>
              <a:t>https://developer.imdb.com/non-commercial-datasets/</a:t>
            </a:r>
            <a:endParaRPr lang="en-US" dirty="0"/>
          </a:p>
          <a:p>
            <a:r>
              <a:rPr lang="en-US" dirty="0"/>
              <a:t>We will build a simple web application and do some data engineering.</a:t>
            </a:r>
          </a:p>
        </p:txBody>
      </p:sp>
      <p:sp>
        <p:nvSpPr>
          <p:cNvPr id="3" name="Title 2">
            <a:extLst>
              <a:ext uri="{FF2B5EF4-FFF2-40B4-BE49-F238E27FC236}">
                <a16:creationId xmlns:a16="http://schemas.microsoft.com/office/drawing/2014/main" id="{8329E06C-2EFA-C39B-8ED1-1F915FF2F235}"/>
              </a:ext>
            </a:extLst>
          </p:cNvPr>
          <p:cNvSpPr>
            <a:spLocks noGrp="1"/>
          </p:cNvSpPr>
          <p:nvPr>
            <p:ph type="title"/>
          </p:nvPr>
        </p:nvSpPr>
        <p:spPr/>
        <p:txBody>
          <a:bodyPr/>
          <a:lstStyle/>
          <a:p>
            <a:r>
              <a:rPr lang="en-US" dirty="0"/>
              <a:t>Two Common Database Applications</a:t>
            </a:r>
          </a:p>
        </p:txBody>
      </p:sp>
    </p:spTree>
    <p:extLst>
      <p:ext uri="{BB962C8B-B14F-4D97-AF65-F5344CB8AC3E}">
        <p14:creationId xmlns:p14="http://schemas.microsoft.com/office/powerpoint/2010/main" val="182511522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9BA309E-01B3-2904-52CD-45F4FDA8C2D4}"/>
              </a:ext>
            </a:extLst>
          </p:cNvPr>
          <p:cNvSpPr>
            <a:spLocks noGrp="1"/>
          </p:cNvSpPr>
          <p:nvPr>
            <p:ph idx="1"/>
          </p:nvPr>
        </p:nvSpPr>
        <p:spPr>
          <a:xfrm>
            <a:off x="152400" y="3211698"/>
            <a:ext cx="8839200" cy="1417452"/>
          </a:xfrm>
        </p:spPr>
        <p:txBody>
          <a:bodyPr/>
          <a:lstStyle/>
          <a:p>
            <a:r>
              <a:rPr lang="en-US" dirty="0"/>
              <a:t>The “fun” stuff in data science and AI/ML is the “tip of the iceberg.”</a:t>
            </a:r>
          </a:p>
          <a:p>
            <a:r>
              <a:rPr lang="en-US" dirty="0"/>
              <a:t>Data engineering is a necessary condition for producing analyzable data.</a:t>
            </a:r>
            <a:br>
              <a:rPr lang="en-US" dirty="0"/>
            </a:br>
            <a:r>
              <a:rPr lang="en-US" dirty="0"/>
              <a:t>This is often more than 80% of the hard work.</a:t>
            </a:r>
          </a:p>
          <a:p>
            <a:r>
              <a:rPr lang="en-US" dirty="0"/>
              <a:t>We will do some small data engineering projects in this course.</a:t>
            </a:r>
          </a:p>
        </p:txBody>
      </p:sp>
      <p:sp>
        <p:nvSpPr>
          <p:cNvPr id="3" name="Title 2">
            <a:extLst>
              <a:ext uri="{FF2B5EF4-FFF2-40B4-BE49-F238E27FC236}">
                <a16:creationId xmlns:a16="http://schemas.microsoft.com/office/drawing/2014/main" id="{B9C07B81-7DB8-77BF-60BB-AAD8D0B978F7}"/>
              </a:ext>
            </a:extLst>
          </p:cNvPr>
          <p:cNvSpPr>
            <a:spLocks noGrp="1"/>
          </p:cNvSpPr>
          <p:nvPr>
            <p:ph type="title"/>
          </p:nvPr>
        </p:nvSpPr>
        <p:spPr/>
        <p:txBody>
          <a:bodyPr/>
          <a:lstStyle/>
          <a:p>
            <a:r>
              <a:rPr lang="en-US" dirty="0"/>
              <a:t>Business Intelligence, Insight, Analysis, … …</a:t>
            </a:r>
          </a:p>
        </p:txBody>
      </p:sp>
      <p:pic>
        <p:nvPicPr>
          <p:cNvPr id="1026" name="Picture 2" descr="Data preparation versus data reporting work">
            <a:extLst>
              <a:ext uri="{FF2B5EF4-FFF2-40B4-BE49-F238E27FC236}">
                <a16:creationId xmlns:a16="http://schemas.microsoft.com/office/drawing/2014/main" id="{38969EE8-D208-3DE4-069E-0A6F0C26027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 y="590550"/>
            <a:ext cx="4043363" cy="262114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6B47D1D2-49AE-EDE7-2E49-5BDB03AFDAA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17049" y="611555"/>
            <a:ext cx="4850751" cy="17146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2793246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258F9DA-1ABD-BD6E-EFA8-E3289C6AA65C}"/>
              </a:ext>
            </a:extLst>
          </p:cNvPr>
          <p:cNvSpPr>
            <a:spLocks noGrp="1"/>
          </p:cNvSpPr>
          <p:nvPr>
            <p:ph idx="1"/>
          </p:nvPr>
        </p:nvSpPr>
        <p:spPr/>
        <p:txBody>
          <a:bodyPr/>
          <a:lstStyle/>
          <a:p>
            <a:r>
              <a:rPr lang="en-US" dirty="0"/>
              <a:t>/Users/</a:t>
            </a:r>
            <a:r>
              <a:rPr lang="en-US" dirty="0" err="1"/>
              <a:t>donaldferguson</a:t>
            </a:r>
            <a:r>
              <a:rPr lang="en-US" dirty="0"/>
              <a:t>/Dropbox/000/000-Columbia/2024-Spring/W4111-Intro-to-Databases-Spring-2024/Lectures/s-2024-Lecture-1/s-2024-w4111-examples.ipynb</a:t>
            </a:r>
          </a:p>
          <a:p>
            <a:endParaRPr lang="en-US" dirty="0"/>
          </a:p>
          <a:p>
            <a:endParaRPr lang="en-US" dirty="0"/>
          </a:p>
          <a:p>
            <a:r>
              <a:rPr lang="en-US" dirty="0"/>
              <a:t>Skip for now.</a:t>
            </a:r>
          </a:p>
        </p:txBody>
      </p:sp>
      <p:sp>
        <p:nvSpPr>
          <p:cNvPr id="3" name="Title 2">
            <a:extLst>
              <a:ext uri="{FF2B5EF4-FFF2-40B4-BE49-F238E27FC236}">
                <a16:creationId xmlns:a16="http://schemas.microsoft.com/office/drawing/2014/main" id="{AD9D72CF-1E33-188C-19E1-8F21AE5AF2AF}"/>
              </a:ext>
            </a:extLst>
          </p:cNvPr>
          <p:cNvSpPr>
            <a:spLocks noGrp="1"/>
          </p:cNvSpPr>
          <p:nvPr>
            <p:ph type="title"/>
          </p:nvPr>
        </p:nvSpPr>
        <p:spPr/>
        <p:txBody>
          <a:bodyPr/>
          <a:lstStyle/>
          <a:p>
            <a:r>
              <a:rPr lang="en-US" dirty="0"/>
              <a:t>Switch to Notebook</a:t>
            </a:r>
          </a:p>
        </p:txBody>
      </p:sp>
    </p:spTree>
    <p:extLst>
      <p:ext uri="{BB962C8B-B14F-4D97-AF65-F5344CB8AC3E}">
        <p14:creationId xmlns:p14="http://schemas.microsoft.com/office/powerpoint/2010/main" val="28701677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CE15D65-8053-1B4E-B089-18B4089AAFB8}"/>
              </a:ext>
            </a:extLst>
          </p:cNvPr>
          <p:cNvPicPr>
            <a:picLocks noChangeAspect="1"/>
          </p:cNvPicPr>
          <p:nvPr/>
        </p:nvPicPr>
        <p:blipFill>
          <a:blip r:embed="rId3"/>
          <a:stretch>
            <a:fillRect/>
          </a:stretch>
        </p:blipFill>
        <p:spPr>
          <a:xfrm>
            <a:off x="-2" y="-1"/>
            <a:ext cx="9144001" cy="5143501"/>
          </a:xfrm>
          <a:prstGeom prst="rect">
            <a:avLst/>
          </a:prstGeom>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3075"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6" name="TextBox 9"/>
          <p:cNvSpPr txBox="1">
            <a:spLocks noChangeArrowheads="1"/>
          </p:cNvSpPr>
          <p:nvPr/>
        </p:nvSpPr>
        <p:spPr bwMode="auto">
          <a:xfrm>
            <a:off x="-2" y="1"/>
            <a:ext cx="9144000" cy="1384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t>W4111 – Introduction to Databases</a:t>
            </a:r>
            <a:br>
              <a:rPr lang="en-US" altLang="en-US" sz="2800" i="1" dirty="0"/>
            </a:br>
            <a:r>
              <a:rPr lang="en-US" altLang="en-US" sz="2800" i="1" dirty="0"/>
              <a:t>Section 002, V02, Spring 2024</a:t>
            </a:r>
            <a:br>
              <a:rPr lang="en-US" altLang="en-US" sz="3200" i="1" dirty="0"/>
            </a:br>
            <a:r>
              <a:rPr lang="en-US" altLang="en-US" sz="2800" i="1" dirty="0"/>
              <a:t>Lecture 1: Introduction and Foundational Concepts</a:t>
            </a:r>
            <a:endParaRPr lang="en-US" altLang="en-US" sz="3200" i="1" dirty="0"/>
          </a:p>
        </p:txBody>
      </p:sp>
      <p:sp>
        <p:nvSpPr>
          <p:cNvPr id="3077" name="TextBox 10"/>
          <p:cNvSpPr txBox="1">
            <a:spLocks noChangeArrowheads="1"/>
          </p:cNvSpPr>
          <p:nvPr/>
        </p:nvSpPr>
        <p:spPr bwMode="auto">
          <a:xfrm>
            <a:off x="0" y="4732991"/>
            <a:ext cx="9144000" cy="3638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r>
              <a:rPr lang="en-US" altLang="en-US" sz="1200" i="1" dirty="0">
                <a:solidFill>
                  <a:schemeClr val="bg1"/>
                </a:solidFill>
              </a:rPr>
              <a:t>© Donald F. Ferguson, 2024</a:t>
            </a:r>
          </a:p>
        </p:txBody>
      </p:sp>
      <p:sp>
        <p:nvSpPr>
          <p:cNvPr id="3" name="Rectangle: Rounded Corners 2">
            <a:extLst>
              <a:ext uri="{FF2B5EF4-FFF2-40B4-BE49-F238E27FC236}">
                <a16:creationId xmlns:a16="http://schemas.microsoft.com/office/drawing/2014/main" id="{2EF87AA6-2E79-3998-45F5-C66F114572A6}"/>
              </a:ext>
            </a:extLst>
          </p:cNvPr>
          <p:cNvSpPr/>
          <p:nvPr/>
        </p:nvSpPr>
        <p:spPr>
          <a:xfrm>
            <a:off x="2209800" y="1581150"/>
            <a:ext cx="5715000" cy="2667000"/>
          </a:xfrm>
          <a:prstGeom prst="roundRect">
            <a:avLst/>
          </a:prstGeom>
          <a:solidFill>
            <a:srgbClr val="0070C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dirty="0">
                <a:solidFill>
                  <a:srgbClr val="FFFF00"/>
                </a:solidFill>
              </a:rPr>
              <a:t>We will start in a few minutes.</a:t>
            </a:r>
          </a:p>
        </p:txBody>
      </p:sp>
    </p:spTree>
    <p:extLst>
      <p:ext uri="{BB962C8B-B14F-4D97-AF65-F5344CB8AC3E}">
        <p14:creationId xmlns:p14="http://schemas.microsoft.com/office/powerpoint/2010/main" val="195901954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F6A4BF2-B4C5-3845-9791-7AD9040A890E}"/>
              </a:ext>
            </a:extLst>
          </p:cNvPr>
          <p:cNvSpPr>
            <a:spLocks noGrp="1"/>
          </p:cNvSpPr>
          <p:nvPr>
            <p:ph idx="1"/>
          </p:nvPr>
        </p:nvSpPr>
        <p:spPr/>
        <p:txBody>
          <a:bodyPr/>
          <a:lstStyle/>
          <a:p>
            <a:r>
              <a:rPr lang="en-US" sz="1400" dirty="0"/>
              <a:t>We must build a system that supports create, retrieve, update and delete for IMDB and Game of Thrones Datasets.</a:t>
            </a:r>
          </a:p>
          <a:p>
            <a:r>
              <a:rPr lang="en-US" sz="1400" dirty="0"/>
              <a:t>This requires implementing </a:t>
            </a:r>
            <a:r>
              <a:rPr lang="en-US" sz="1400" i="1" dirty="0"/>
              <a:t>create, retrieve, update and delete (CRUD) </a:t>
            </a:r>
            <a:r>
              <a:rPr lang="en-US" sz="1400" dirty="0"/>
              <a:t>for resources.</a:t>
            </a:r>
          </a:p>
          <a:p>
            <a:endParaRPr lang="en-US" sz="1400" dirty="0"/>
          </a:p>
          <a:p>
            <a:endParaRPr lang="en-US" sz="1400" dirty="0"/>
          </a:p>
          <a:p>
            <a:endParaRPr lang="en-US" sz="1400" dirty="0"/>
          </a:p>
          <a:p>
            <a:endParaRPr lang="en-US" sz="1400" dirty="0"/>
          </a:p>
          <a:p>
            <a:endParaRPr lang="en-US" sz="1400" dirty="0"/>
          </a:p>
          <a:p>
            <a:endParaRPr lang="en-US" sz="1400" dirty="0"/>
          </a:p>
          <a:p>
            <a:r>
              <a:rPr lang="en-US" sz="1400" dirty="0"/>
              <a:t>We will design, develop, test and deploy the system iteratively and continuously.</a:t>
            </a:r>
          </a:p>
          <a:p>
            <a:r>
              <a:rPr lang="en-US" sz="1400" dirty="0"/>
              <a:t>There are four core domains.</a:t>
            </a:r>
          </a:p>
          <a:p>
            <a:endParaRPr lang="en-US" sz="1400" dirty="0"/>
          </a:p>
          <a:p>
            <a:endParaRPr lang="en-US" sz="1400" dirty="0"/>
          </a:p>
          <a:p>
            <a:endParaRPr lang="en-US" sz="1400" dirty="0"/>
          </a:p>
          <a:p>
            <a:endParaRPr lang="en-US" sz="1400" dirty="0"/>
          </a:p>
        </p:txBody>
      </p:sp>
      <p:sp>
        <p:nvSpPr>
          <p:cNvPr id="3" name="Title 2">
            <a:extLst>
              <a:ext uri="{FF2B5EF4-FFF2-40B4-BE49-F238E27FC236}">
                <a16:creationId xmlns:a16="http://schemas.microsoft.com/office/drawing/2014/main" id="{67751B44-594B-9D4F-A437-724F334EB5DD}"/>
              </a:ext>
            </a:extLst>
          </p:cNvPr>
          <p:cNvSpPr>
            <a:spLocks noGrp="1"/>
          </p:cNvSpPr>
          <p:nvPr>
            <p:ph type="title"/>
          </p:nvPr>
        </p:nvSpPr>
        <p:spPr/>
        <p:txBody>
          <a:bodyPr/>
          <a:lstStyle/>
          <a:p>
            <a:r>
              <a:rPr lang="en-US" dirty="0"/>
              <a:t>Web Application Problem Statement</a:t>
            </a:r>
          </a:p>
        </p:txBody>
      </p:sp>
      <p:pic>
        <p:nvPicPr>
          <p:cNvPr id="4" name="Picture 3">
            <a:extLst>
              <a:ext uri="{FF2B5EF4-FFF2-40B4-BE49-F238E27FC236}">
                <a16:creationId xmlns:a16="http://schemas.microsoft.com/office/drawing/2014/main" id="{1D203946-C946-6248-A5C9-D7E37B5090B4}"/>
              </a:ext>
            </a:extLst>
          </p:cNvPr>
          <p:cNvPicPr>
            <a:picLocks noChangeAspect="1"/>
          </p:cNvPicPr>
          <p:nvPr/>
        </p:nvPicPr>
        <p:blipFill>
          <a:blip r:embed="rId2"/>
          <a:stretch>
            <a:fillRect/>
          </a:stretch>
        </p:blipFill>
        <p:spPr>
          <a:xfrm>
            <a:off x="335550" y="3317499"/>
            <a:ext cx="5822934" cy="1311651"/>
          </a:xfrm>
          <a:prstGeom prst="rect">
            <a:avLst/>
          </a:prstGeom>
        </p:spPr>
      </p:pic>
      <p:sp>
        <p:nvSpPr>
          <p:cNvPr id="5" name="TextBox 4">
            <a:extLst>
              <a:ext uri="{FF2B5EF4-FFF2-40B4-BE49-F238E27FC236}">
                <a16:creationId xmlns:a16="http://schemas.microsoft.com/office/drawing/2014/main" id="{4F75F2E1-61D1-6549-9315-217ECD48D18F}"/>
              </a:ext>
            </a:extLst>
          </p:cNvPr>
          <p:cNvSpPr txBox="1"/>
          <p:nvPr/>
        </p:nvSpPr>
        <p:spPr>
          <a:xfrm>
            <a:off x="6430285" y="2952750"/>
            <a:ext cx="1489510" cy="1200329"/>
          </a:xfrm>
          <a:prstGeom prst="rect">
            <a:avLst/>
          </a:prstGeom>
          <a:noFill/>
        </p:spPr>
        <p:txBody>
          <a:bodyPr wrap="none" rtlCol="0">
            <a:spAutoFit/>
          </a:bodyPr>
          <a:lstStyle/>
          <a:p>
            <a:pPr marL="171450" indent="-171450">
              <a:buFont typeface="Arial" panose="020B0604020202020204" pitchFamily="34" charset="0"/>
              <a:buChar char="•"/>
            </a:pPr>
            <a:r>
              <a:rPr lang="en-US" sz="1200" dirty="0">
                <a:solidFill>
                  <a:srgbClr val="FF0000"/>
                </a:solidFill>
              </a:rPr>
              <a:t>In this course,</a:t>
            </a:r>
          </a:p>
          <a:p>
            <a:pPr marL="171450" indent="-171450">
              <a:buFont typeface="Arial" panose="020B0604020202020204" pitchFamily="34" charset="0"/>
              <a:buChar char="•"/>
            </a:pPr>
            <a:r>
              <a:rPr lang="en-US" sz="1200" dirty="0">
                <a:solidFill>
                  <a:srgbClr val="FF0000"/>
                </a:solidFill>
              </a:rPr>
              <a:t>We focus on the</a:t>
            </a:r>
            <a:br>
              <a:rPr lang="en-US" sz="1200" dirty="0">
                <a:solidFill>
                  <a:srgbClr val="FF0000"/>
                </a:solidFill>
              </a:rPr>
            </a:br>
            <a:r>
              <a:rPr lang="en-US" sz="1200" dirty="0">
                <a:solidFill>
                  <a:srgbClr val="FF0000"/>
                </a:solidFill>
              </a:rPr>
              <a:t>data dimension.</a:t>
            </a:r>
          </a:p>
          <a:p>
            <a:pPr marL="171450" indent="-171450">
              <a:buFont typeface="Arial" panose="020B0604020202020204" pitchFamily="34" charset="0"/>
              <a:buChar char="•"/>
            </a:pPr>
            <a:r>
              <a:rPr lang="en-US" sz="1200" dirty="0">
                <a:solidFill>
                  <a:srgbClr val="FF0000"/>
                </a:solidFill>
              </a:rPr>
              <a:t>We will get some</a:t>
            </a:r>
            <a:br>
              <a:rPr lang="en-US" sz="1200" dirty="0">
                <a:solidFill>
                  <a:srgbClr val="FF0000"/>
                </a:solidFill>
              </a:rPr>
            </a:br>
            <a:r>
              <a:rPr lang="en-US" sz="1200" dirty="0">
                <a:solidFill>
                  <a:srgbClr val="FF0000"/>
                </a:solidFill>
              </a:rPr>
              <a:t>insight into the</a:t>
            </a:r>
            <a:br>
              <a:rPr lang="en-US" sz="1200" dirty="0">
                <a:solidFill>
                  <a:srgbClr val="FF0000"/>
                </a:solidFill>
              </a:rPr>
            </a:br>
            <a:r>
              <a:rPr lang="en-US" sz="1200" dirty="0">
                <a:solidFill>
                  <a:srgbClr val="FF0000"/>
                </a:solidFill>
              </a:rPr>
              <a:t>other dimensions.</a:t>
            </a:r>
          </a:p>
        </p:txBody>
      </p:sp>
      <p:pic>
        <p:nvPicPr>
          <p:cNvPr id="6" name="Picture 5">
            <a:extLst>
              <a:ext uri="{FF2B5EF4-FFF2-40B4-BE49-F238E27FC236}">
                <a16:creationId xmlns:a16="http://schemas.microsoft.com/office/drawing/2014/main" id="{60693C17-39D8-ECE3-D7BA-AF7B1E5D44F7}"/>
              </a:ext>
            </a:extLst>
          </p:cNvPr>
          <p:cNvPicPr>
            <a:picLocks noChangeAspect="1"/>
          </p:cNvPicPr>
          <p:nvPr/>
        </p:nvPicPr>
        <p:blipFill>
          <a:blip r:embed="rId3"/>
          <a:stretch>
            <a:fillRect/>
          </a:stretch>
        </p:blipFill>
        <p:spPr>
          <a:xfrm>
            <a:off x="585682" y="1215467"/>
            <a:ext cx="3352800" cy="1519693"/>
          </a:xfrm>
          <a:prstGeom prst="rect">
            <a:avLst/>
          </a:prstGeom>
        </p:spPr>
      </p:pic>
      <p:sp>
        <p:nvSpPr>
          <p:cNvPr id="8" name="TextBox 7">
            <a:extLst>
              <a:ext uri="{FF2B5EF4-FFF2-40B4-BE49-F238E27FC236}">
                <a16:creationId xmlns:a16="http://schemas.microsoft.com/office/drawing/2014/main" id="{1DCA152F-FAD0-0945-727A-A0DED4F140FD}"/>
              </a:ext>
            </a:extLst>
          </p:cNvPr>
          <p:cNvSpPr txBox="1"/>
          <p:nvPr/>
        </p:nvSpPr>
        <p:spPr>
          <a:xfrm>
            <a:off x="2895600" y="1069236"/>
            <a:ext cx="3678936" cy="215444"/>
          </a:xfrm>
          <a:prstGeom prst="rect">
            <a:avLst/>
          </a:prstGeom>
          <a:noFill/>
        </p:spPr>
        <p:txBody>
          <a:bodyPr wrap="square">
            <a:spAutoFit/>
          </a:bodyPr>
          <a:lstStyle/>
          <a:p>
            <a:r>
              <a:rPr lang="en-US" sz="800" dirty="0"/>
              <a:t>https://restful-</a:t>
            </a:r>
            <a:r>
              <a:rPr lang="en-US" sz="800" dirty="0" err="1"/>
              <a:t>api</a:t>
            </a:r>
            <a:r>
              <a:rPr lang="en-US" sz="800" dirty="0"/>
              <a:t>-</a:t>
            </a:r>
            <a:r>
              <a:rPr lang="en-US" sz="800" dirty="0" err="1"/>
              <a:t>design.readthedocs.io</a:t>
            </a:r>
            <a:r>
              <a:rPr lang="en-US" sz="800" dirty="0"/>
              <a:t>/</a:t>
            </a:r>
            <a:r>
              <a:rPr lang="en-US" sz="800" dirty="0" err="1"/>
              <a:t>en</a:t>
            </a:r>
            <a:r>
              <a:rPr lang="en-US" sz="800" dirty="0"/>
              <a:t>/latest/</a:t>
            </a:r>
            <a:r>
              <a:rPr lang="en-US" sz="800" dirty="0" err="1"/>
              <a:t>resources.html</a:t>
            </a:r>
            <a:endParaRPr lang="en-US" sz="800" dirty="0"/>
          </a:p>
        </p:txBody>
      </p:sp>
      <p:pic>
        <p:nvPicPr>
          <p:cNvPr id="9" name="Picture 8">
            <a:extLst>
              <a:ext uri="{FF2B5EF4-FFF2-40B4-BE49-F238E27FC236}">
                <a16:creationId xmlns:a16="http://schemas.microsoft.com/office/drawing/2014/main" id="{34002364-0ABF-68B9-4A61-BF8116F7DC57}"/>
              </a:ext>
            </a:extLst>
          </p:cNvPr>
          <p:cNvPicPr>
            <a:picLocks noChangeAspect="1"/>
          </p:cNvPicPr>
          <p:nvPr/>
        </p:nvPicPr>
        <p:blipFill>
          <a:blip r:embed="rId4"/>
          <a:stretch>
            <a:fillRect/>
          </a:stretch>
        </p:blipFill>
        <p:spPr>
          <a:xfrm>
            <a:off x="4588298" y="1284680"/>
            <a:ext cx="3738838" cy="1397768"/>
          </a:xfrm>
          <a:prstGeom prst="rect">
            <a:avLst/>
          </a:prstGeom>
        </p:spPr>
      </p:pic>
    </p:spTree>
    <p:extLst>
      <p:ext uri="{BB962C8B-B14F-4D97-AF65-F5344CB8AC3E}">
        <p14:creationId xmlns:p14="http://schemas.microsoft.com/office/powerpoint/2010/main" val="87980607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A0EA3D5-E6AE-A87B-D81D-BE6053678A95}"/>
              </a:ext>
            </a:extLst>
          </p:cNvPr>
          <p:cNvSpPr>
            <a:spLocks noGrp="1"/>
          </p:cNvSpPr>
          <p:nvPr>
            <p:ph idx="1"/>
          </p:nvPr>
        </p:nvSpPr>
        <p:spPr>
          <a:xfrm>
            <a:off x="152400" y="590550"/>
            <a:ext cx="8839200" cy="4038600"/>
          </a:xfrm>
        </p:spPr>
        <p:txBody>
          <a:bodyPr/>
          <a:lstStyle/>
          <a:p>
            <a:r>
              <a:rPr lang="en-US" sz="1600" dirty="0"/>
              <a:t>“A full stack web developer is a person who can develop both client and server software. In addition to mastering HTML and CSS, he/she also knows how to:</a:t>
            </a:r>
          </a:p>
          <a:p>
            <a:pPr lvl="1"/>
            <a:r>
              <a:rPr lang="en-US" sz="1400" dirty="0"/>
              <a:t>Program a browser (like using JavaScript, jQuery, Angular, or Vue)</a:t>
            </a:r>
          </a:p>
          <a:p>
            <a:pPr lvl="1"/>
            <a:r>
              <a:rPr lang="en-US" sz="1400" dirty="0"/>
              <a:t>Program a server (like using PHP, ASP, Python, or Node)</a:t>
            </a:r>
          </a:p>
          <a:p>
            <a:pPr lvl="1"/>
            <a:r>
              <a:rPr lang="en-US" sz="1400" dirty="0"/>
              <a:t>Program a database (like using SQL, SQLite, or MongoDB)”</a:t>
            </a:r>
          </a:p>
          <a:p>
            <a:pPr marL="400050" lvl="1" indent="0">
              <a:buNone/>
            </a:pPr>
            <a:r>
              <a:rPr lang="en-US" sz="1400" dirty="0">
                <a:hlinkClick r:id="rId2"/>
              </a:rPr>
              <a:t>https://www.w3schools.com/whatis/whatis_fullstack.asp</a:t>
            </a:r>
            <a:endParaRPr lang="en-US" sz="1400" dirty="0"/>
          </a:p>
          <a:p>
            <a:r>
              <a:rPr lang="en-US" sz="1600" dirty="0"/>
              <a:t>We will do a simple full stack app.</a:t>
            </a:r>
          </a:p>
          <a:p>
            <a:pPr lvl="1"/>
            <a:r>
              <a:rPr lang="en-US" sz="1400" dirty="0"/>
              <a:t>Three databases:</a:t>
            </a:r>
          </a:p>
          <a:p>
            <a:pPr lvl="2"/>
            <a:r>
              <a:rPr lang="en-US" sz="1200" dirty="0"/>
              <a:t>MySQL</a:t>
            </a:r>
          </a:p>
          <a:p>
            <a:pPr lvl="2"/>
            <a:r>
              <a:rPr lang="en-US" sz="1200" dirty="0"/>
              <a:t>MongoDB</a:t>
            </a:r>
          </a:p>
          <a:p>
            <a:pPr lvl="2"/>
            <a:r>
              <a:rPr lang="en-US" sz="1200" dirty="0"/>
              <a:t>Neo4j</a:t>
            </a:r>
          </a:p>
          <a:p>
            <a:pPr lvl="1"/>
            <a:r>
              <a:rPr lang="en-US" sz="1400" dirty="0"/>
              <a:t>The application tier will be Python and </a:t>
            </a:r>
            <a:r>
              <a:rPr lang="en-US" sz="1400" dirty="0" err="1"/>
              <a:t>FastAPI</a:t>
            </a:r>
            <a:r>
              <a:rPr lang="en-US" sz="1400" dirty="0"/>
              <a:t>.</a:t>
            </a:r>
          </a:p>
          <a:p>
            <a:pPr lvl="1"/>
            <a:r>
              <a:rPr lang="en-US" sz="1400" dirty="0"/>
              <a:t>The web UI will be Angular.</a:t>
            </a:r>
          </a:p>
          <a:p>
            <a:pPr lvl="1"/>
            <a:r>
              <a:rPr lang="en-US" sz="1400" dirty="0"/>
              <a:t>The primary focus is the data layer</a:t>
            </a:r>
            <a:br>
              <a:rPr lang="en-US" sz="1400" dirty="0"/>
            </a:br>
            <a:r>
              <a:rPr lang="en-US" sz="1400" dirty="0"/>
              <a:t>and application layer that access it.</a:t>
            </a:r>
          </a:p>
          <a:p>
            <a:pPr lvl="1"/>
            <a:r>
              <a:rPr lang="en-US" sz="1400" dirty="0"/>
              <a:t>I will provide a simple UI and template.</a:t>
            </a:r>
          </a:p>
          <a:p>
            <a:pPr marL="400050" lvl="1" indent="0">
              <a:buNone/>
            </a:pPr>
            <a:r>
              <a:rPr lang="en-US" sz="1400" dirty="0"/>
              <a:t>	</a:t>
            </a:r>
          </a:p>
          <a:p>
            <a:pPr marL="0" indent="0">
              <a:buNone/>
            </a:pPr>
            <a:endParaRPr lang="en-US" sz="1600" dirty="0"/>
          </a:p>
        </p:txBody>
      </p:sp>
      <p:sp>
        <p:nvSpPr>
          <p:cNvPr id="3" name="Title 2">
            <a:extLst>
              <a:ext uri="{FF2B5EF4-FFF2-40B4-BE49-F238E27FC236}">
                <a16:creationId xmlns:a16="http://schemas.microsoft.com/office/drawing/2014/main" id="{439E8448-6618-7D53-1121-2DC1654A0C00}"/>
              </a:ext>
            </a:extLst>
          </p:cNvPr>
          <p:cNvSpPr>
            <a:spLocks noGrp="1"/>
          </p:cNvSpPr>
          <p:nvPr>
            <p:ph type="title"/>
          </p:nvPr>
        </p:nvSpPr>
        <p:spPr/>
        <p:txBody>
          <a:bodyPr/>
          <a:lstStyle/>
          <a:p>
            <a:r>
              <a:rPr lang="en-US" dirty="0"/>
              <a:t>Interactive/Operational</a:t>
            </a:r>
          </a:p>
        </p:txBody>
      </p:sp>
      <p:pic>
        <p:nvPicPr>
          <p:cNvPr id="2050" name="Picture 2" descr="2">
            <a:extLst>
              <a:ext uri="{FF2B5EF4-FFF2-40B4-BE49-F238E27FC236}">
                <a16:creationId xmlns:a16="http://schemas.microsoft.com/office/drawing/2014/main" id="{C43516A1-7844-D08D-DB64-D4F33954B9C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26447" y="2419350"/>
            <a:ext cx="4265153" cy="19400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8558614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9AF712A-7DB1-8A92-C1B9-492D7DE62950}"/>
              </a:ext>
            </a:extLst>
          </p:cNvPr>
          <p:cNvSpPr>
            <a:spLocks noGrp="1"/>
          </p:cNvSpPr>
          <p:nvPr>
            <p:ph idx="1"/>
          </p:nvPr>
        </p:nvSpPr>
        <p:spPr>
          <a:xfrm>
            <a:off x="152400" y="552450"/>
            <a:ext cx="8839200" cy="4038600"/>
          </a:xfrm>
        </p:spPr>
        <p:txBody>
          <a:bodyPr/>
          <a:lstStyle/>
          <a:p>
            <a:r>
              <a:rPr lang="en-US" sz="1800" dirty="0"/>
              <a:t>Show “code:”</a:t>
            </a:r>
          </a:p>
          <a:p>
            <a:pPr lvl="1"/>
            <a:r>
              <a:rPr lang="en-US" sz="1600" dirty="0"/>
              <a:t>PyCharm:</a:t>
            </a:r>
            <a:br>
              <a:rPr lang="en-US" sz="1600" dirty="0"/>
            </a:br>
            <a:r>
              <a:rPr lang="en-US" sz="1600" dirty="0"/>
              <a:t>/Users/</a:t>
            </a:r>
            <a:r>
              <a:rPr lang="en-US" sz="1600" dirty="0" err="1"/>
              <a:t>donaldferguson</a:t>
            </a:r>
            <a:r>
              <a:rPr lang="en-US" sz="1600" dirty="0"/>
              <a:t>/Dropbox/000-NewProjects/W4111-FastAPI-IMDB-Solution</a:t>
            </a:r>
          </a:p>
          <a:p>
            <a:pPr lvl="1"/>
            <a:r>
              <a:rPr lang="en-US" sz="1600" dirty="0"/>
              <a:t>WebStorm:</a:t>
            </a:r>
            <a:br>
              <a:rPr lang="en-US" sz="1600" dirty="0"/>
            </a:br>
            <a:r>
              <a:rPr lang="en-US" sz="1600" dirty="0"/>
              <a:t>/Users/</a:t>
            </a:r>
            <a:r>
              <a:rPr lang="en-US" sz="1600" dirty="0" err="1"/>
              <a:t>donaldferguson</a:t>
            </a:r>
            <a:r>
              <a:rPr lang="en-US" sz="1600" dirty="0"/>
              <a:t>/Dropbox/000-NewProjects/current-dashboard</a:t>
            </a:r>
          </a:p>
          <a:p>
            <a:pPr lvl="1"/>
            <a:r>
              <a:rPr lang="en-US" sz="1600" dirty="0" err="1"/>
              <a:t>DataGrip</a:t>
            </a:r>
            <a:r>
              <a:rPr lang="en-US" sz="1600" dirty="0"/>
              <a:t>:</a:t>
            </a:r>
            <a:br>
              <a:rPr lang="en-US" sz="1600" dirty="0"/>
            </a:br>
            <a:r>
              <a:rPr lang="en-US" sz="1600" dirty="0">
                <a:solidFill>
                  <a:srgbClr val="6A8759"/>
                </a:solidFill>
                <a:effectLst/>
              </a:rPr>
              <a:t>s23_got_clean, </a:t>
            </a:r>
            <a:br>
              <a:rPr lang="en-US" sz="1600" dirty="0">
                <a:solidFill>
                  <a:srgbClr val="6A8759"/>
                </a:solidFill>
                <a:effectLst/>
              </a:rPr>
            </a:br>
            <a:r>
              <a:rPr lang="en-US" sz="1600" dirty="0">
                <a:solidFill>
                  <a:srgbClr val="6A8759"/>
                </a:solidFill>
                <a:effectLst/>
              </a:rPr>
              <a:t>S23_Classic_Models</a:t>
            </a:r>
          </a:p>
          <a:p>
            <a:r>
              <a:rPr lang="en-US" sz="1800" dirty="0"/>
              <a:t>Show execution:</a:t>
            </a:r>
          </a:p>
          <a:p>
            <a:pPr lvl="1"/>
            <a:r>
              <a:rPr lang="en-US" sz="1600" dirty="0"/>
              <a:t>Browser, Postman, Notebook: </a:t>
            </a:r>
            <a:br>
              <a:rPr lang="en-US" sz="1600" dirty="0"/>
            </a:br>
            <a:r>
              <a:rPr lang="en-US" sz="1600" dirty="0">
                <a:hlinkClick r:id="rId2"/>
              </a:rPr>
              <a:t>http://0.0.0.0:8001/</a:t>
            </a:r>
            <a:r>
              <a:rPr lang="en-US" sz="1600" dirty="0"/>
              <a:t>, </a:t>
            </a:r>
            <a:r>
              <a:rPr lang="en-US" sz="1600" dirty="0">
                <a:hlinkClick r:id="rId3"/>
              </a:rPr>
              <a:t>http://0.0.0.0:8001/docs</a:t>
            </a:r>
            <a:r>
              <a:rPr lang="en-US" sz="1600" dirty="0"/>
              <a:t>, </a:t>
            </a:r>
            <a:r>
              <a:rPr lang="en-US" sz="1600" dirty="0">
                <a:hlinkClick r:id="rId4"/>
              </a:rPr>
              <a:t>http://0.0.0.0:8001/api/characters/sansa%20stark</a:t>
            </a:r>
            <a:endParaRPr lang="en-US" sz="1600" dirty="0"/>
          </a:p>
          <a:p>
            <a:pPr lvl="1"/>
            <a:r>
              <a:rPr lang="en-US" sz="1600" dirty="0"/>
              <a:t>Angular Application:</a:t>
            </a:r>
            <a:br>
              <a:rPr lang="en-US" sz="1600" dirty="0"/>
            </a:br>
            <a:r>
              <a:rPr lang="en-US" sz="1600" dirty="0">
                <a:hlinkClick r:id="rId5"/>
              </a:rPr>
              <a:t>http://localhost:4200/#/character</a:t>
            </a:r>
            <a:r>
              <a:rPr lang="en-US" sz="1600" dirty="0"/>
              <a:t> </a:t>
            </a:r>
            <a:br>
              <a:rPr lang="en-US" sz="1600" dirty="0"/>
            </a:br>
            <a:r>
              <a:rPr lang="en-US" sz="1600" dirty="0">
                <a:hlinkClick r:id="rId6"/>
              </a:rPr>
              <a:t>http://localhost:4200/#/customer</a:t>
            </a:r>
            <a:r>
              <a:rPr lang="en-US" sz="1600" dirty="0"/>
              <a:t>  </a:t>
            </a:r>
          </a:p>
          <a:p>
            <a:endParaRPr lang="en-US" sz="1800" dirty="0">
              <a:solidFill>
                <a:srgbClr val="6A8759"/>
              </a:solidFill>
              <a:effectLst/>
            </a:endParaRPr>
          </a:p>
        </p:txBody>
      </p:sp>
      <p:sp>
        <p:nvSpPr>
          <p:cNvPr id="3" name="Title 2">
            <a:extLst>
              <a:ext uri="{FF2B5EF4-FFF2-40B4-BE49-F238E27FC236}">
                <a16:creationId xmlns:a16="http://schemas.microsoft.com/office/drawing/2014/main" id="{3ACD9084-470B-CE19-6A71-142D05EC7F17}"/>
              </a:ext>
            </a:extLst>
          </p:cNvPr>
          <p:cNvSpPr>
            <a:spLocks noGrp="1"/>
          </p:cNvSpPr>
          <p:nvPr>
            <p:ph type="title"/>
          </p:nvPr>
        </p:nvSpPr>
        <p:spPr/>
        <p:txBody>
          <a:bodyPr/>
          <a:lstStyle/>
          <a:p>
            <a:r>
              <a:rPr lang="en-US" dirty="0"/>
              <a:t>Interactive Full Stack Application</a:t>
            </a:r>
          </a:p>
        </p:txBody>
      </p:sp>
      <p:sp>
        <p:nvSpPr>
          <p:cNvPr id="4" name="TextBox 3">
            <a:extLst>
              <a:ext uri="{FF2B5EF4-FFF2-40B4-BE49-F238E27FC236}">
                <a16:creationId xmlns:a16="http://schemas.microsoft.com/office/drawing/2014/main" id="{60C4982D-C23A-76EA-BF8F-85FD8148C640}"/>
              </a:ext>
            </a:extLst>
          </p:cNvPr>
          <p:cNvSpPr txBox="1"/>
          <p:nvPr/>
        </p:nvSpPr>
        <p:spPr>
          <a:xfrm>
            <a:off x="6172200" y="2343150"/>
            <a:ext cx="1420902" cy="369332"/>
          </a:xfrm>
          <a:prstGeom prst="rect">
            <a:avLst/>
          </a:prstGeom>
          <a:noFill/>
        </p:spPr>
        <p:txBody>
          <a:bodyPr wrap="none" rtlCol="0">
            <a:spAutoFit/>
          </a:bodyPr>
          <a:lstStyle/>
          <a:p>
            <a:r>
              <a:rPr lang="en-US" dirty="0"/>
              <a:t>Skip for Now.</a:t>
            </a:r>
          </a:p>
        </p:txBody>
      </p:sp>
    </p:spTree>
    <p:extLst>
      <p:ext uri="{BB962C8B-B14F-4D97-AF65-F5344CB8AC3E}">
        <p14:creationId xmlns:p14="http://schemas.microsoft.com/office/powerpoint/2010/main" val="355634751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1333500" y="1552149"/>
            <a:ext cx="647700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3200" dirty="0">
                <a:solidFill>
                  <a:schemeClr val="bg1"/>
                </a:solidFill>
              </a:rPr>
              <a:t>Approach for First Few Lectures</a:t>
            </a:r>
          </a:p>
        </p:txBody>
      </p:sp>
      <p:sp>
        <p:nvSpPr>
          <p:cNvPr id="8" name="TextBox 9"/>
          <p:cNvSpPr txBox="1">
            <a:spLocks noChangeArrowheads="1"/>
          </p:cNvSpPr>
          <p:nvPr/>
        </p:nvSpPr>
        <p:spPr bwMode="auto">
          <a:xfrm>
            <a:off x="0" y="4695825"/>
            <a:ext cx="6781800" cy="6580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33</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W4111_002_2024_1: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95270592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798B58C-8BBC-6B42-82B7-B53B0CB4D136}"/>
              </a:ext>
            </a:extLst>
          </p:cNvPr>
          <p:cNvSpPr>
            <a:spLocks noGrp="1"/>
          </p:cNvSpPr>
          <p:nvPr>
            <p:ph idx="1"/>
          </p:nvPr>
        </p:nvSpPr>
        <p:spPr>
          <a:xfrm>
            <a:off x="3200400" y="590550"/>
            <a:ext cx="5791200" cy="4038600"/>
          </a:xfrm>
        </p:spPr>
        <p:txBody>
          <a:bodyPr/>
          <a:lstStyle/>
          <a:p>
            <a:r>
              <a:rPr lang="en-US" sz="1400" dirty="0"/>
              <a:t>Chapter 1:</a:t>
            </a:r>
          </a:p>
          <a:p>
            <a:pPr lvl="1"/>
            <a:r>
              <a:rPr lang="en-US" sz="1200" dirty="0"/>
              <a:t>Is interesting, but something easily learned from reading slides, docs, etc.</a:t>
            </a:r>
          </a:p>
          <a:p>
            <a:pPr lvl="1"/>
            <a:r>
              <a:rPr lang="en-US" sz="1200" b="1" dirty="0"/>
              <a:t>You are responsible for reading the slides and independent study.</a:t>
            </a:r>
          </a:p>
          <a:p>
            <a:r>
              <a:rPr lang="en-US" sz="1400" dirty="0"/>
              <a:t>Books and standard syllabuses tend to be sequential.</a:t>
            </a:r>
            <a:br>
              <a:rPr lang="en-US" sz="1400" dirty="0"/>
            </a:br>
            <a:r>
              <a:rPr lang="en-US" sz="1400" dirty="0"/>
              <a:t>Cover and complete topics one at a time.</a:t>
            </a:r>
          </a:p>
          <a:p>
            <a:r>
              <a:rPr lang="en-US" sz="1400" dirty="0"/>
              <a:t>My view is that there is a core conceptual model with three realizations:</a:t>
            </a:r>
          </a:p>
          <a:p>
            <a:pPr lvl="1"/>
            <a:r>
              <a:rPr lang="en-US" sz="1200" dirty="0"/>
              <a:t>Entity, relationships, ... ...; the concepts.</a:t>
            </a:r>
          </a:p>
          <a:p>
            <a:pPr lvl="1"/>
            <a:r>
              <a:rPr lang="en-US" sz="1200" dirty="0"/>
              <a:t>ER design and modeling.</a:t>
            </a:r>
          </a:p>
          <a:p>
            <a:pPr lvl="1"/>
            <a:r>
              <a:rPr lang="en-US" sz="1200" dirty="0"/>
              <a:t> Implementation:</a:t>
            </a:r>
          </a:p>
          <a:p>
            <a:pPr lvl="2"/>
            <a:r>
              <a:rPr lang="en-US" sz="1100" dirty="0"/>
              <a:t>Relational model/algebra.</a:t>
            </a:r>
          </a:p>
          <a:p>
            <a:pPr lvl="2"/>
            <a:r>
              <a:rPr lang="en-US" sz="1100" dirty="0"/>
              <a:t>SQL.</a:t>
            </a:r>
          </a:p>
          <a:p>
            <a:pPr lvl="2"/>
            <a:r>
              <a:rPr lang="en-US" sz="1100" dirty="0"/>
              <a:t>Resource/REST oriented.</a:t>
            </a:r>
          </a:p>
          <a:p>
            <a:pPr lvl="2"/>
            <a:r>
              <a:rPr lang="en-US" sz="1100" dirty="0"/>
              <a:t>… …</a:t>
            </a:r>
          </a:p>
          <a:p>
            <a:r>
              <a:rPr lang="en-US" sz="1400" dirty="0"/>
              <a:t>My approach is to incrementally and iteratively:</a:t>
            </a:r>
          </a:p>
          <a:p>
            <a:pPr lvl="1"/>
            <a:r>
              <a:rPr lang="en-US" sz="1200" dirty="0"/>
              <a:t>Introduce concepts.</a:t>
            </a:r>
          </a:p>
          <a:p>
            <a:pPr lvl="1"/>
            <a:r>
              <a:rPr lang="en-US" sz="1200" dirty="0"/>
              <a:t>Explain the realizations.</a:t>
            </a:r>
          </a:p>
          <a:p>
            <a:pPr lvl="1"/>
            <a:r>
              <a:rPr lang="en-US" sz="1200" dirty="0"/>
              <a:t>Because implementing a real system requires the approach of concept, design, implement in several layers.</a:t>
            </a:r>
          </a:p>
          <a:p>
            <a:endParaRPr lang="en-US" sz="1400" dirty="0"/>
          </a:p>
        </p:txBody>
      </p:sp>
      <p:sp>
        <p:nvSpPr>
          <p:cNvPr id="3" name="Title 2">
            <a:extLst>
              <a:ext uri="{FF2B5EF4-FFF2-40B4-BE49-F238E27FC236}">
                <a16:creationId xmlns:a16="http://schemas.microsoft.com/office/drawing/2014/main" id="{65FDB3A4-9EEC-C34C-990B-7979C4FE056E}"/>
              </a:ext>
            </a:extLst>
          </p:cNvPr>
          <p:cNvSpPr>
            <a:spLocks noGrp="1"/>
          </p:cNvSpPr>
          <p:nvPr>
            <p:ph type="title"/>
          </p:nvPr>
        </p:nvSpPr>
        <p:spPr/>
        <p:txBody>
          <a:bodyPr/>
          <a:lstStyle/>
          <a:p>
            <a:r>
              <a:rPr lang="en-US" dirty="0"/>
              <a:t>Lectures and Topics</a:t>
            </a:r>
          </a:p>
        </p:txBody>
      </p:sp>
      <p:pic>
        <p:nvPicPr>
          <p:cNvPr id="4" name="Picture 3">
            <a:extLst>
              <a:ext uri="{FF2B5EF4-FFF2-40B4-BE49-F238E27FC236}">
                <a16:creationId xmlns:a16="http://schemas.microsoft.com/office/drawing/2014/main" id="{879D479E-FEB3-CD4D-ADED-B6A53D35CED6}"/>
              </a:ext>
            </a:extLst>
          </p:cNvPr>
          <p:cNvPicPr>
            <a:picLocks noChangeAspect="1"/>
          </p:cNvPicPr>
          <p:nvPr/>
        </p:nvPicPr>
        <p:blipFill>
          <a:blip r:embed="rId2"/>
          <a:stretch>
            <a:fillRect/>
          </a:stretch>
        </p:blipFill>
        <p:spPr>
          <a:xfrm>
            <a:off x="152400" y="552449"/>
            <a:ext cx="2945181" cy="4038601"/>
          </a:xfrm>
          <a:prstGeom prst="rect">
            <a:avLst/>
          </a:prstGeom>
        </p:spPr>
      </p:pic>
    </p:spTree>
    <p:extLst>
      <p:ext uri="{BB962C8B-B14F-4D97-AF65-F5344CB8AC3E}">
        <p14:creationId xmlns:p14="http://schemas.microsoft.com/office/powerpoint/2010/main" val="265415437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2019985"/>
            <a:ext cx="914400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3600" dirty="0">
                <a:solidFill>
                  <a:schemeClr val="bg1"/>
                </a:solidFill>
              </a:rPr>
              <a:t>Database Modeling, ER Modeling (I)</a:t>
            </a:r>
          </a:p>
        </p:txBody>
      </p:sp>
      <p:sp>
        <p:nvSpPr>
          <p:cNvPr id="9" name="TextBox 9">
            <a:extLst>
              <a:ext uri="{FF2B5EF4-FFF2-40B4-BE49-F238E27FC236}">
                <a16:creationId xmlns:a16="http://schemas.microsoft.com/office/drawing/2014/main" id="{5B759205-0568-4212-B25B-D0844C69C118}"/>
              </a:ext>
            </a:extLst>
          </p:cNvPr>
          <p:cNvSpPr txBox="1">
            <a:spLocks noChangeArrowheads="1"/>
          </p:cNvSpPr>
          <p:nvPr/>
        </p:nvSpPr>
        <p:spPr bwMode="auto">
          <a:xfrm>
            <a:off x="0" y="4695825"/>
            <a:ext cx="6781800" cy="6580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35</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W4111_002_2024_1: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235936002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7730" name="Rectangle 2"/>
          <p:cNvSpPr>
            <a:spLocks noGrp="1" noChangeArrowheads="1"/>
          </p:cNvSpPr>
          <p:nvPr>
            <p:ph type="title"/>
          </p:nvPr>
        </p:nvSpPr>
        <p:spPr>
          <a:xfrm>
            <a:off x="1709738" y="94060"/>
            <a:ext cx="6057900" cy="457200"/>
          </a:xfrm>
        </p:spPr>
        <p:txBody>
          <a:bodyPr/>
          <a:lstStyle/>
          <a:p>
            <a:pPr>
              <a:defRPr/>
            </a:pPr>
            <a:r>
              <a:rPr lang="en-US" altLang="en-US" dirty="0">
                <a:effectLst/>
              </a:rPr>
              <a:t>Design Phases</a:t>
            </a:r>
            <a:endParaRPr lang="en-US" altLang="en-US" dirty="0">
              <a:effectLst>
                <a:outerShdw blurRad="38100" dist="38100" dir="2700000" algn="tl">
                  <a:srgbClr val="C0C0C0"/>
                </a:outerShdw>
              </a:effectLst>
            </a:endParaRPr>
          </a:p>
        </p:txBody>
      </p:sp>
      <p:sp>
        <p:nvSpPr>
          <p:cNvPr id="6147" name="Rectangle 3"/>
          <p:cNvSpPr>
            <a:spLocks noGrp="1" noChangeArrowheads="1"/>
          </p:cNvSpPr>
          <p:nvPr>
            <p:ph type="body" idx="1"/>
          </p:nvPr>
        </p:nvSpPr>
        <p:spPr>
          <a:xfrm>
            <a:off x="1709738" y="889350"/>
            <a:ext cx="5696903" cy="2823115"/>
          </a:xfrm>
        </p:spPr>
        <p:txBody>
          <a:bodyPr/>
          <a:lstStyle/>
          <a:p>
            <a:r>
              <a:rPr lang="en-US" altLang="en-US" dirty="0"/>
              <a:t>Initial phase -- characterize fully the data needs of the prospective database users. </a:t>
            </a:r>
          </a:p>
          <a:p>
            <a:r>
              <a:rPr lang="en-US" altLang="en-US" dirty="0"/>
              <a:t>Second phase  -- choosing  a data model</a:t>
            </a:r>
          </a:p>
          <a:p>
            <a:pPr lvl="1"/>
            <a:r>
              <a:rPr lang="en-US" altLang="en-US" dirty="0">
                <a:ea typeface="ＭＳ Ｐゴシック" panose="020B0600070205080204" pitchFamily="34" charset="-128"/>
              </a:rPr>
              <a:t>Applying the concepts of the chosen data model</a:t>
            </a:r>
          </a:p>
          <a:p>
            <a:pPr lvl="1"/>
            <a:r>
              <a:rPr lang="en-US" altLang="en-US" dirty="0">
                <a:ea typeface="ＭＳ Ｐゴシック" panose="020B0600070205080204" pitchFamily="34" charset="-128"/>
              </a:rPr>
              <a:t>Translating  these requirements into a conceptual schema of the database.</a:t>
            </a:r>
          </a:p>
          <a:p>
            <a:pPr lvl="1"/>
            <a:r>
              <a:rPr lang="en-US" altLang="en-US" dirty="0">
                <a:ea typeface="ＭＳ Ｐゴシック" panose="020B0600070205080204" pitchFamily="34" charset="-128"/>
              </a:rPr>
              <a:t>A fully developed conceptual schema indicates the functional requirements of the enterprise. </a:t>
            </a:r>
          </a:p>
          <a:p>
            <a:pPr lvl="2"/>
            <a:r>
              <a:rPr lang="en-US" altLang="en-US" dirty="0">
                <a:ea typeface="ＭＳ Ｐゴシック" panose="020B0600070205080204" pitchFamily="34" charset="-128"/>
              </a:rPr>
              <a:t>Describe the kinds of operations (or transactions) that will be performed on the data.</a:t>
            </a:r>
          </a:p>
          <a:p>
            <a:pPr>
              <a:buFont typeface="Monotype Sorts" charset="2"/>
              <a:buNone/>
            </a:pPr>
            <a:endParaRPr lang="en-US" altLang="en-US" dirty="0"/>
          </a:p>
          <a:p>
            <a:pPr>
              <a:buFont typeface="Monotype Sorts" charset="2"/>
              <a:buNone/>
            </a:pPr>
            <a:endParaRPr lang="en-US" altLang="en-US" dirty="0"/>
          </a:p>
        </p:txBody>
      </p:sp>
      <p:sp>
        <p:nvSpPr>
          <p:cNvPr id="2" name="TextBox 1">
            <a:extLst>
              <a:ext uri="{FF2B5EF4-FFF2-40B4-BE49-F238E27FC236}">
                <a16:creationId xmlns:a16="http://schemas.microsoft.com/office/drawing/2014/main" id="{162706B8-2632-D241-AD62-58BCB7028AC4}"/>
              </a:ext>
            </a:extLst>
          </p:cNvPr>
          <p:cNvSpPr txBox="1"/>
          <p:nvPr/>
        </p:nvSpPr>
        <p:spPr>
          <a:xfrm>
            <a:off x="228600" y="3173392"/>
            <a:ext cx="8410059" cy="1754326"/>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Comments:</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We you see slides with this formatting, the come directly from the presentations</a:t>
            </a:r>
            <a:b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associated with the textbook. (</a:t>
            </a: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hlinkClick r:id="rId3">
                  <a:extLst>
                    <a:ext uri="{A12FA001-AC4F-418D-AE19-62706E023703}">
                      <ahyp:hlinkClr xmlns:ahyp="http://schemas.microsoft.com/office/drawing/2018/hyperlinkcolor" val="tx"/>
                    </a:ext>
                  </a:extLst>
                </a:hlinkClick>
              </a:rPr>
              <a:t>https://www.db-book.com/db7/slides-dir/index.html</a:t>
            </a: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The number at the bottom is of the form </a:t>
            </a:r>
            <a:r>
              <a:rPr kumimoji="0" lang="en-US" sz="1800" b="0" i="0" u="none" strike="noStrike" kern="1200" cap="none" spc="0" normalizeH="0" baseline="0" noProof="0" dirty="0" err="1">
                <a:ln>
                  <a:noFill/>
                </a:ln>
                <a:solidFill>
                  <a:srgbClr val="FF0000"/>
                </a:solidFill>
                <a:effectLst/>
                <a:uLnTx/>
                <a:uFillTx/>
                <a:latin typeface="Calibri" charset="0"/>
                <a:ea typeface="ＭＳ Ｐゴシック" charset="-128"/>
                <a:cs typeface="+mn-cs"/>
              </a:rPr>
              <a:t>chapter.slide_no</a:t>
            </a: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I try to put my comments, modifications and annotations in red text, or</a:t>
            </a:r>
            <a:b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inside a red rectangle/callout.</a:t>
            </a:r>
          </a:p>
        </p:txBody>
      </p:sp>
    </p:spTree>
    <p:extLst>
      <p:ext uri="{BB962C8B-B14F-4D97-AF65-F5344CB8AC3E}">
        <p14:creationId xmlns:p14="http://schemas.microsoft.com/office/powerpoint/2010/main" val="244829811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8194" name="Rectangle 2"/>
          <p:cNvSpPr>
            <a:spLocks noGrp="1" noChangeArrowheads="1"/>
          </p:cNvSpPr>
          <p:nvPr>
            <p:ph type="title" idx="429496729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effectLst/>
              </a:rPr>
              <a:t>Design Phases (Cont.)</a:t>
            </a:r>
          </a:p>
        </p:txBody>
      </p:sp>
      <p:sp>
        <p:nvSpPr>
          <p:cNvPr id="8195" name="Rectangle 3"/>
          <p:cNvSpPr>
            <a:spLocks noGrp="1" noChangeArrowheads="1"/>
          </p:cNvSpPr>
          <p:nvPr>
            <p:ph type="body" idx="4294967295"/>
          </p:nvPr>
        </p:nvSpPr>
        <p:spPr>
          <a:xfrm>
            <a:off x="1718072" y="881396"/>
            <a:ext cx="5707857" cy="3281363"/>
          </a:xfrm>
        </p:spPr>
        <p:txBody>
          <a:bodyPr/>
          <a:lstStyle/>
          <a:p>
            <a:pPr>
              <a:buFont typeface="Wingdings" panose="05000000000000000000" pitchFamily="2" charset="2"/>
              <a:buChar char="§"/>
            </a:pPr>
            <a:r>
              <a:rPr lang="en-US" altLang="en-US" dirty="0"/>
              <a:t>Final Phase -- Moving from an abstract data model to the implementation of the database</a:t>
            </a:r>
            <a:endParaRPr lang="en-US" altLang="en-US" i="1" dirty="0"/>
          </a:p>
          <a:p>
            <a:pPr marL="600075" lvl="1" indent="-257175"/>
            <a:r>
              <a:rPr lang="en-US" altLang="en-US" dirty="0">
                <a:ea typeface="ＭＳ Ｐゴシック" panose="020B0600070205080204" pitchFamily="34" charset="-128"/>
              </a:rPr>
              <a:t>Logical Design –  Deciding on the database schema. Database design requires that we find a “good” collection of relation schemas.</a:t>
            </a:r>
          </a:p>
          <a:p>
            <a:pPr marL="857250" lvl="2" indent="-257175"/>
            <a:r>
              <a:rPr lang="en-US" altLang="en-US" dirty="0">
                <a:ea typeface="ＭＳ Ｐゴシック" panose="020B0600070205080204" pitchFamily="34" charset="-128"/>
              </a:rPr>
              <a:t>Business decision – What attributes should we record in the database?</a:t>
            </a:r>
          </a:p>
          <a:p>
            <a:pPr marL="857250" lvl="2" indent="-257175"/>
            <a:r>
              <a:rPr lang="en-US" altLang="en-US" dirty="0">
                <a:ea typeface="ＭＳ Ｐゴシック" panose="020B0600070205080204" pitchFamily="34" charset="-128"/>
              </a:rPr>
              <a:t>Computer Science decision –  What relation schemas should we have and how should the attributes be distributed among the various relation schemas?</a:t>
            </a:r>
          </a:p>
          <a:p>
            <a:pPr marL="600075" lvl="1" indent="-257175"/>
            <a:r>
              <a:rPr lang="en-US" altLang="en-US" dirty="0">
                <a:ea typeface="ＭＳ Ｐゴシック" panose="020B0600070205080204" pitchFamily="34" charset="-128"/>
              </a:rPr>
              <a:t>Physical Design – Deciding on the physical layout of the database                </a:t>
            </a:r>
          </a:p>
          <a:p>
            <a:pPr>
              <a:buFont typeface="Monotype Sorts" charset="2"/>
              <a:buNone/>
            </a:pPr>
            <a:endParaRPr lang="en-US" altLang="en-US" dirty="0"/>
          </a:p>
          <a:p>
            <a:pPr>
              <a:buFont typeface="Monotype Sorts" charset="2"/>
              <a:buNone/>
            </a:pPr>
            <a:r>
              <a:rPr lang="en-US" altLang="en-US" dirty="0">
                <a:sym typeface="Symbol" panose="05050102010706020507" pitchFamily="18" charset="2"/>
              </a:rPr>
              <a:t>     </a:t>
            </a:r>
          </a:p>
        </p:txBody>
      </p:sp>
      <p:sp>
        <p:nvSpPr>
          <p:cNvPr id="8196" name="Rectangle 3"/>
          <p:cNvSpPr>
            <a:spLocks noChangeArrowheads="1"/>
          </p:cNvSpPr>
          <p:nvPr/>
        </p:nvSpPr>
        <p:spPr bwMode="auto">
          <a:xfrm>
            <a:off x="1838325" y="806054"/>
            <a:ext cx="558760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Helvetica" panose="020B0604020202020204" pitchFamily="34" charset="0"/>
                <a:ea typeface="ＭＳ Ｐゴシック" panose="020B0600070205080204" pitchFamily="34" charset="-128"/>
              </a:defRPr>
            </a:lvl1pPr>
            <a:lvl2pPr marL="742950" indent="-28575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sym typeface="Symbol" panose="05050102010706020507" pitchFamily="18" charset="2"/>
              </a:rPr>
              <a:t> </a:t>
            </a:r>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Tree>
    <p:extLst>
      <p:ext uri="{BB962C8B-B14F-4D97-AF65-F5344CB8AC3E}">
        <p14:creationId xmlns:p14="http://schemas.microsoft.com/office/powerpoint/2010/main" val="158767790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D1E100D-46D1-AB43-A566-4F772E1D5EA4}"/>
              </a:ext>
            </a:extLst>
          </p:cNvPr>
          <p:cNvSpPr>
            <a:spLocks noGrp="1"/>
          </p:cNvSpPr>
          <p:nvPr>
            <p:ph type="title"/>
          </p:nvPr>
        </p:nvSpPr>
        <p:spPr/>
        <p:txBody>
          <a:bodyPr/>
          <a:lstStyle/>
          <a:p>
            <a:r>
              <a:rPr lang="en-US" sz="2400" dirty="0"/>
              <a:t>A Common and my Approach: Conceptual </a:t>
            </a:r>
            <a:r>
              <a:rPr lang="en-US" sz="2400" dirty="0">
                <a:sym typeface="Wingdings" pitchFamily="2" charset="2"/>
              </a:rPr>
              <a:t> </a:t>
            </a:r>
            <a:r>
              <a:rPr lang="en-US" sz="2400" dirty="0"/>
              <a:t>Logical </a:t>
            </a:r>
            <a:r>
              <a:rPr lang="en-US" sz="2400" dirty="0">
                <a:sym typeface="Wingdings" pitchFamily="2" charset="2"/>
              </a:rPr>
              <a:t> </a:t>
            </a:r>
            <a:r>
              <a:rPr lang="en-US" sz="2400" dirty="0"/>
              <a:t>Physical</a:t>
            </a:r>
          </a:p>
        </p:txBody>
      </p:sp>
      <p:pic>
        <p:nvPicPr>
          <p:cNvPr id="18" name="Picture 17">
            <a:extLst>
              <a:ext uri="{FF2B5EF4-FFF2-40B4-BE49-F238E27FC236}">
                <a16:creationId xmlns:a16="http://schemas.microsoft.com/office/drawing/2014/main" id="{4BCA00C7-5FCA-ED41-92F6-C015BFAAB336}"/>
              </a:ext>
            </a:extLst>
          </p:cNvPr>
          <p:cNvPicPr>
            <a:picLocks noChangeAspect="1"/>
          </p:cNvPicPr>
          <p:nvPr/>
        </p:nvPicPr>
        <p:blipFill>
          <a:blip r:embed="rId2"/>
          <a:stretch>
            <a:fillRect/>
          </a:stretch>
        </p:blipFill>
        <p:spPr>
          <a:xfrm>
            <a:off x="87909" y="733757"/>
            <a:ext cx="4263036" cy="2368352"/>
          </a:xfrm>
          <a:prstGeom prst="rect">
            <a:avLst/>
          </a:prstGeom>
        </p:spPr>
      </p:pic>
      <p:sp>
        <p:nvSpPr>
          <p:cNvPr id="19" name="Rectangle 18">
            <a:extLst>
              <a:ext uri="{FF2B5EF4-FFF2-40B4-BE49-F238E27FC236}">
                <a16:creationId xmlns:a16="http://schemas.microsoft.com/office/drawing/2014/main" id="{129B5561-4F20-A442-9C26-F059DE76E711}"/>
              </a:ext>
            </a:extLst>
          </p:cNvPr>
          <p:cNvSpPr/>
          <p:nvPr/>
        </p:nvSpPr>
        <p:spPr>
          <a:xfrm>
            <a:off x="87909" y="488645"/>
            <a:ext cx="3856246" cy="246221"/>
          </a:xfrm>
          <a:prstGeom prst="rect">
            <a:avLst/>
          </a:prstGeom>
        </p:spPr>
        <p:txBody>
          <a:bodyPr wrap="square">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alibri" charset="0"/>
                <a:ea typeface="ＭＳ Ｐゴシック" charset="-128"/>
                <a:cs typeface="+mn-cs"/>
                <a:hlinkClick r:id="rId3"/>
              </a:rPr>
              <a:t>https://ehikioya.com/conceptual-logical-physical-database-modeling/</a:t>
            </a:r>
            <a:endParaRPr kumimoji="0" lang="en-US" sz="1000" b="0" i="0" u="none" strike="noStrike" kern="1200" cap="none" spc="0" normalizeH="0" baseline="0" noProof="0" dirty="0">
              <a:ln>
                <a:noFill/>
              </a:ln>
              <a:solidFill>
                <a:prstClr val="black"/>
              </a:solidFill>
              <a:effectLst/>
              <a:uLnTx/>
              <a:uFillTx/>
              <a:latin typeface="Calibri" charset="0"/>
              <a:ea typeface="ＭＳ Ｐゴシック" charset="-128"/>
              <a:cs typeface="+mn-cs"/>
            </a:endParaRPr>
          </a:p>
        </p:txBody>
      </p:sp>
      <p:pic>
        <p:nvPicPr>
          <p:cNvPr id="21" name="Picture 20">
            <a:extLst>
              <a:ext uri="{FF2B5EF4-FFF2-40B4-BE49-F238E27FC236}">
                <a16:creationId xmlns:a16="http://schemas.microsoft.com/office/drawing/2014/main" id="{1DEA7321-FB66-0846-AF0F-596FCA63FE16}"/>
              </a:ext>
            </a:extLst>
          </p:cNvPr>
          <p:cNvPicPr>
            <a:picLocks noChangeAspect="1"/>
          </p:cNvPicPr>
          <p:nvPr/>
        </p:nvPicPr>
        <p:blipFill>
          <a:blip r:embed="rId4"/>
          <a:stretch>
            <a:fillRect/>
          </a:stretch>
        </p:blipFill>
        <p:spPr>
          <a:xfrm>
            <a:off x="4956092" y="578625"/>
            <a:ext cx="3567669" cy="2366844"/>
          </a:xfrm>
          <a:prstGeom prst="rect">
            <a:avLst/>
          </a:prstGeom>
        </p:spPr>
      </p:pic>
      <p:sp>
        <p:nvSpPr>
          <p:cNvPr id="22" name="Rectangle 21">
            <a:extLst>
              <a:ext uri="{FF2B5EF4-FFF2-40B4-BE49-F238E27FC236}">
                <a16:creationId xmlns:a16="http://schemas.microsoft.com/office/drawing/2014/main" id="{8363C101-A2E5-7642-A1C8-5B3E16CDB5D4}"/>
              </a:ext>
            </a:extLst>
          </p:cNvPr>
          <p:cNvSpPr/>
          <p:nvPr/>
        </p:nvSpPr>
        <p:spPr>
          <a:xfrm>
            <a:off x="4606925" y="441445"/>
            <a:ext cx="4953000" cy="261610"/>
          </a:xfrm>
          <a:prstGeom prst="rect">
            <a:avLst/>
          </a:prstGeom>
        </p:spPr>
        <p:txBody>
          <a:bodyPr wrap="square">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hlinkClick r:id="rId5"/>
              </a:rPr>
              <a:t>https://www.1keydata.com/datawarehousing/data-modeling-levels.html</a:t>
            </a:r>
            <a:endPar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endParaRPr>
          </a:p>
        </p:txBody>
      </p:sp>
      <p:sp>
        <p:nvSpPr>
          <p:cNvPr id="23" name="Rectangle 22">
            <a:extLst>
              <a:ext uri="{FF2B5EF4-FFF2-40B4-BE49-F238E27FC236}">
                <a16:creationId xmlns:a16="http://schemas.microsoft.com/office/drawing/2014/main" id="{FC0E6ABF-8471-3F45-9901-78DA02184F56}"/>
              </a:ext>
            </a:extLst>
          </p:cNvPr>
          <p:cNvSpPr/>
          <p:nvPr/>
        </p:nvSpPr>
        <p:spPr>
          <a:xfrm>
            <a:off x="4757640" y="4440445"/>
            <a:ext cx="4343400" cy="261610"/>
          </a:xfrm>
          <a:prstGeom prst="rect">
            <a:avLst/>
          </a:prstGeom>
        </p:spPr>
        <p:txBody>
          <a:bodyPr wrap="square">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hlinkClick r:id="rId5"/>
              </a:rPr>
              <a:t>https://www.1keydata.com/datawarehousing/data-modeling-levels.html</a:t>
            </a:r>
            <a:endPar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endParaRPr>
          </a:p>
        </p:txBody>
      </p:sp>
      <p:sp>
        <p:nvSpPr>
          <p:cNvPr id="24" name="Content Placeholder 2">
            <a:extLst>
              <a:ext uri="{FF2B5EF4-FFF2-40B4-BE49-F238E27FC236}">
                <a16:creationId xmlns:a16="http://schemas.microsoft.com/office/drawing/2014/main" id="{92D78E19-7128-AB45-89B0-C9788FD1E093}"/>
              </a:ext>
            </a:extLst>
          </p:cNvPr>
          <p:cNvSpPr>
            <a:spLocks noGrp="1"/>
          </p:cNvSpPr>
          <p:nvPr>
            <p:ph idx="1"/>
          </p:nvPr>
        </p:nvSpPr>
        <p:spPr>
          <a:xfrm>
            <a:off x="166131" y="3076110"/>
            <a:ext cx="3955020" cy="1091194"/>
          </a:xfrm>
        </p:spPr>
        <p:txBody>
          <a:bodyPr>
            <a:noAutofit/>
          </a:bodyPr>
          <a:lstStyle/>
          <a:p>
            <a:r>
              <a:rPr lang="en-US" sz="1400" dirty="0"/>
              <a:t>It is easy to get carried away with modeling.</a:t>
            </a:r>
            <a:br>
              <a:rPr lang="en-US" sz="1400" dirty="0"/>
            </a:br>
            <a:r>
              <a:rPr lang="en-US" sz="1400" dirty="0"/>
              <a:t>You can spend all your time modeling and </a:t>
            </a:r>
            <a:br>
              <a:rPr lang="en-US" sz="1400" dirty="0"/>
            </a:br>
            <a:r>
              <a:rPr lang="en-US" sz="1400" dirty="0"/>
              <a:t>not actually build the schema.</a:t>
            </a:r>
          </a:p>
          <a:p>
            <a:r>
              <a:rPr lang="en-US" sz="1400" dirty="0"/>
              <a:t>We will use the approaches in class.</a:t>
            </a:r>
          </a:p>
          <a:p>
            <a:r>
              <a:rPr lang="en-US" sz="1400" dirty="0"/>
              <a:t>Mostly to understand concepts and patterns.</a:t>
            </a:r>
          </a:p>
          <a:p>
            <a:pPr lvl="1"/>
            <a:endParaRPr lang="en-US" sz="1200" dirty="0"/>
          </a:p>
        </p:txBody>
      </p:sp>
      <p:pic>
        <p:nvPicPr>
          <p:cNvPr id="20" name="Picture 19">
            <a:extLst>
              <a:ext uri="{FF2B5EF4-FFF2-40B4-BE49-F238E27FC236}">
                <a16:creationId xmlns:a16="http://schemas.microsoft.com/office/drawing/2014/main" id="{CA321210-7DD1-1241-9618-65A37DB3D016}"/>
              </a:ext>
            </a:extLst>
          </p:cNvPr>
          <p:cNvPicPr>
            <a:picLocks noChangeAspect="1"/>
          </p:cNvPicPr>
          <p:nvPr/>
        </p:nvPicPr>
        <p:blipFill>
          <a:blip r:embed="rId6"/>
          <a:stretch>
            <a:fillRect/>
          </a:stretch>
        </p:blipFill>
        <p:spPr>
          <a:xfrm>
            <a:off x="4757640" y="2857410"/>
            <a:ext cx="3893743" cy="1673945"/>
          </a:xfrm>
          <a:prstGeom prst="rect">
            <a:avLst/>
          </a:prstGeom>
        </p:spPr>
      </p:pic>
    </p:spTree>
    <p:extLst>
      <p:ext uri="{BB962C8B-B14F-4D97-AF65-F5344CB8AC3E}">
        <p14:creationId xmlns:p14="http://schemas.microsoft.com/office/powerpoint/2010/main" val="137810026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778" name="Rectangle 2"/>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ER model -- Database Modeling</a:t>
            </a:r>
          </a:p>
        </p:txBody>
      </p:sp>
      <p:sp>
        <p:nvSpPr>
          <p:cNvPr id="12291" name="Rectangle 3"/>
          <p:cNvSpPr>
            <a:spLocks noGrp="1" noChangeArrowheads="1"/>
          </p:cNvSpPr>
          <p:nvPr>
            <p:ph type="body" idx="1"/>
          </p:nvPr>
        </p:nvSpPr>
        <p:spPr>
          <a:xfrm>
            <a:off x="1719262" y="916782"/>
            <a:ext cx="5714810" cy="2759107"/>
          </a:xfrm>
        </p:spPr>
        <p:txBody>
          <a:bodyPr/>
          <a:lstStyle/>
          <a:p>
            <a:r>
              <a:rPr lang="en-US" altLang="en-US" dirty="0"/>
              <a:t>The ER data mode was developed to facilitate database design by allowing specification of an </a:t>
            </a:r>
            <a:r>
              <a:rPr lang="en-US" altLang="en-US" b="1" dirty="0">
                <a:solidFill>
                  <a:srgbClr val="002060"/>
                </a:solidFill>
              </a:rPr>
              <a:t>enterprise schema </a:t>
            </a:r>
            <a:r>
              <a:rPr lang="en-US" altLang="en-US" dirty="0"/>
              <a:t>that represents the overall logical structure of a database.</a:t>
            </a:r>
          </a:p>
          <a:p>
            <a:r>
              <a:rPr lang="en-US" altLang="en-US" dirty="0"/>
              <a:t>The ER data model employs three basic concepts: </a:t>
            </a:r>
          </a:p>
          <a:p>
            <a:pPr lvl="1"/>
            <a:r>
              <a:rPr lang="en-US" altLang="en-US" dirty="0">
                <a:ea typeface="ＭＳ Ｐゴシック" panose="020B0600070205080204" pitchFamily="34" charset="-128"/>
              </a:rPr>
              <a:t>entity sets,</a:t>
            </a:r>
          </a:p>
          <a:p>
            <a:pPr lvl="1"/>
            <a:r>
              <a:rPr lang="en-US" altLang="en-US" dirty="0">
                <a:ea typeface="ＭＳ Ｐゴシック" panose="020B0600070205080204" pitchFamily="34" charset="-128"/>
              </a:rPr>
              <a:t>relationship sets, </a:t>
            </a:r>
          </a:p>
          <a:p>
            <a:pPr lvl="1"/>
            <a:r>
              <a:rPr lang="en-US" altLang="en-US" dirty="0">
                <a:ea typeface="ＭＳ Ｐゴシック" panose="020B0600070205080204" pitchFamily="34" charset="-128"/>
              </a:rPr>
              <a:t>attributes.</a:t>
            </a:r>
          </a:p>
          <a:p>
            <a:r>
              <a:rPr lang="en-US" altLang="en-US" dirty="0"/>
              <a:t>The ER model also has an associated diagrammatic representation, the </a:t>
            </a:r>
            <a:r>
              <a:rPr lang="en-US" altLang="en-US" b="1" dirty="0">
                <a:solidFill>
                  <a:srgbClr val="002060"/>
                </a:solidFill>
              </a:rPr>
              <a:t>ER diagram</a:t>
            </a:r>
            <a:r>
              <a:rPr lang="en-US" altLang="en-US" dirty="0"/>
              <a:t>, which can express the overall logical structure of a database graphically</a:t>
            </a:r>
            <a:r>
              <a:rPr lang="en-US" altLang="en-US" sz="1500" dirty="0"/>
              <a:t>.</a:t>
            </a:r>
          </a:p>
          <a:p>
            <a:pPr>
              <a:buFont typeface="Monotype Sorts" charset="2"/>
              <a:buNone/>
            </a:pPr>
            <a:endParaRPr lang="en-US" altLang="en-US" dirty="0"/>
          </a:p>
          <a:p>
            <a:endParaRPr lang="en-US" altLang="en-US" dirty="0"/>
          </a:p>
        </p:txBody>
      </p:sp>
    </p:spTree>
    <p:extLst>
      <p:ext uri="{BB962C8B-B14F-4D97-AF65-F5344CB8AC3E}">
        <p14:creationId xmlns:p14="http://schemas.microsoft.com/office/powerpoint/2010/main" val="18285336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97451"/>
            <a:ext cx="9144000" cy="56323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3600" i="1" dirty="0">
                <a:solidFill>
                  <a:schemeClr val="bg1"/>
                </a:solidFill>
              </a:rPr>
              <a:t>W4111 Introduction to Databases:</a:t>
            </a:r>
          </a:p>
          <a:p>
            <a:pPr algn="ctr"/>
            <a:endParaRPr lang="en-US" altLang="en-US" sz="2800" i="1" dirty="0">
              <a:solidFill>
                <a:schemeClr val="bg1"/>
              </a:solidFill>
            </a:endParaRPr>
          </a:p>
          <a:p>
            <a:pPr algn="ctr"/>
            <a:r>
              <a:rPr lang="en-US" altLang="en-US" sz="2800" i="1" dirty="0">
                <a:solidFill>
                  <a:srgbClr val="FFFF00"/>
                </a:solidFill>
              </a:rPr>
              <a:t>Faculty do not manage waitlists</a:t>
            </a:r>
            <a:br>
              <a:rPr lang="en-US" altLang="en-US" sz="2800" i="1" dirty="0">
                <a:solidFill>
                  <a:srgbClr val="FFFF00"/>
                </a:solidFill>
              </a:rPr>
            </a:br>
            <a:r>
              <a:rPr lang="en-US" altLang="en-US" sz="2800" i="1" dirty="0">
                <a:solidFill>
                  <a:srgbClr val="FFFF00"/>
                </a:solidFill>
              </a:rPr>
              <a:t>for some courses, including W4111.</a:t>
            </a:r>
          </a:p>
          <a:p>
            <a:pPr algn="ctr"/>
            <a:r>
              <a:rPr lang="en-US" altLang="en-US" sz="2800" i="1" dirty="0">
                <a:solidFill>
                  <a:srgbClr val="FFFF00"/>
                </a:solidFill>
              </a:rPr>
              <a:t>The academic admin staff in the</a:t>
            </a:r>
            <a:br>
              <a:rPr lang="en-US" altLang="en-US" sz="2800" i="1" dirty="0">
                <a:solidFill>
                  <a:srgbClr val="FFFF00"/>
                </a:solidFill>
              </a:rPr>
            </a:br>
            <a:r>
              <a:rPr lang="en-US" altLang="en-US" sz="2800" i="1" dirty="0">
                <a:solidFill>
                  <a:srgbClr val="FFFF00"/>
                </a:solidFill>
              </a:rPr>
              <a:t>CS Department manages the waitlist,</a:t>
            </a:r>
            <a:br>
              <a:rPr lang="en-US" altLang="en-US" sz="2800" i="1" dirty="0">
                <a:solidFill>
                  <a:srgbClr val="FFFF00"/>
                </a:solidFill>
              </a:rPr>
            </a:br>
            <a:r>
              <a:rPr lang="en-US" altLang="en-US" sz="2800" i="1" dirty="0">
                <a:solidFill>
                  <a:srgbClr val="FFFF00"/>
                </a:solidFill>
              </a:rPr>
              <a:t>priorities and enrollment.</a:t>
            </a:r>
          </a:p>
          <a:p>
            <a:pPr algn="ctr"/>
            <a:r>
              <a:rPr lang="en-US" altLang="en-US" sz="2800" i="1" dirty="0">
                <a:solidFill>
                  <a:srgbClr val="FFFF00"/>
                </a:solidFill>
              </a:rPr>
              <a:t>You should contact advising email:</a:t>
            </a:r>
          </a:p>
          <a:p>
            <a:pPr algn="ctr"/>
            <a:r>
              <a:rPr lang="en-US" altLang="en-US" sz="2800" dirty="0">
                <a:solidFill>
                  <a:srgbClr val="FFFF00"/>
                </a:solidFill>
              </a:rPr>
              <a:t>ug-advising, </a:t>
            </a:r>
            <a:r>
              <a:rPr lang="en-US" altLang="en-US" sz="2800" dirty="0" err="1">
                <a:solidFill>
                  <a:srgbClr val="FFFF00"/>
                </a:solidFill>
              </a:rPr>
              <a:t>ms</a:t>
            </a:r>
            <a:r>
              <a:rPr lang="en-US" altLang="en-US" sz="2800" dirty="0">
                <a:solidFill>
                  <a:srgbClr val="FFFF00"/>
                </a:solidFill>
              </a:rPr>
              <a:t>-advising, or </a:t>
            </a:r>
            <a:r>
              <a:rPr lang="en-US" altLang="en-US" sz="2800" dirty="0" err="1">
                <a:solidFill>
                  <a:srgbClr val="FFFF00"/>
                </a:solidFill>
              </a:rPr>
              <a:t>phd</a:t>
            </a:r>
            <a:r>
              <a:rPr lang="en-US" altLang="en-US" sz="2800" dirty="0">
                <a:solidFill>
                  <a:srgbClr val="FFFF00"/>
                </a:solidFill>
              </a:rPr>
              <a:t>-advising</a:t>
            </a:r>
            <a:br>
              <a:rPr lang="en-US" altLang="en-US" sz="2800" dirty="0">
                <a:solidFill>
                  <a:srgbClr val="FFFF00"/>
                </a:solidFill>
              </a:rPr>
            </a:br>
            <a:r>
              <a:rPr lang="en-US" altLang="en-US" sz="2800" dirty="0">
                <a:solidFill>
                  <a:srgbClr val="FFFF00"/>
                </a:solidFill>
              </a:rPr>
              <a:t>@</a:t>
            </a:r>
            <a:r>
              <a:rPr lang="en-US" altLang="en-US" sz="2800" dirty="0" err="1">
                <a:solidFill>
                  <a:srgbClr val="FFFF00"/>
                </a:solidFill>
              </a:rPr>
              <a:t>cs.columbia.edu</a:t>
            </a:r>
            <a:endParaRPr lang="en-US" altLang="en-US" sz="2800" dirty="0">
              <a:solidFill>
                <a:srgbClr val="FFFF00"/>
              </a:solidFill>
            </a:endParaRPr>
          </a:p>
          <a:p>
            <a:pPr algn="ctr"/>
            <a:endParaRPr lang="en-US" altLang="en-US" sz="2800" i="1" dirty="0">
              <a:solidFill>
                <a:schemeClr val="bg1"/>
              </a:solidFill>
            </a:endParaRPr>
          </a:p>
          <a:p>
            <a:pPr algn="ctr"/>
            <a:endParaRPr lang="en-US" altLang="en-US" sz="2800" i="1" dirty="0">
              <a:solidFill>
                <a:schemeClr val="bg1"/>
              </a:solidFill>
            </a:endParaRPr>
          </a:p>
          <a:p>
            <a:pPr algn="ctr"/>
            <a:endParaRPr lang="en-US" altLang="en-US" sz="1600" i="1" dirty="0">
              <a:solidFill>
                <a:schemeClr val="bg1"/>
              </a:solidFill>
            </a:endParaRPr>
          </a:p>
        </p:txBody>
      </p:sp>
      <p:sp>
        <p:nvSpPr>
          <p:cNvPr id="8" name="TextBox 9"/>
          <p:cNvSpPr txBox="1">
            <a:spLocks noChangeArrowheads="1"/>
          </p:cNvSpPr>
          <p:nvPr/>
        </p:nvSpPr>
        <p:spPr bwMode="auto">
          <a:xfrm>
            <a:off x="0" y="4695825"/>
            <a:ext cx="6781800" cy="3502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4</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W4111_002_2024_1: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364997566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778" name="Rectangle 2"/>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Entity Sets</a:t>
            </a:r>
          </a:p>
        </p:txBody>
      </p:sp>
      <p:sp>
        <p:nvSpPr>
          <p:cNvPr id="13315" name="Rectangle 3"/>
          <p:cNvSpPr>
            <a:spLocks noGrp="1" noChangeArrowheads="1"/>
          </p:cNvSpPr>
          <p:nvPr>
            <p:ph type="body" idx="1"/>
          </p:nvPr>
        </p:nvSpPr>
        <p:spPr>
          <a:xfrm>
            <a:off x="1719263" y="808046"/>
            <a:ext cx="5635886" cy="3748619"/>
          </a:xfrm>
        </p:spPr>
        <p:txBody>
          <a:bodyPr/>
          <a:lstStyle/>
          <a:p>
            <a:r>
              <a:rPr lang="en-US" altLang="en-US" dirty="0"/>
              <a:t>An </a:t>
            </a:r>
            <a:r>
              <a:rPr lang="en-US" altLang="en-US" b="1" dirty="0">
                <a:solidFill>
                  <a:srgbClr val="002060"/>
                </a:solidFill>
              </a:rPr>
              <a:t>entity</a:t>
            </a:r>
            <a:r>
              <a:rPr lang="en-US" altLang="en-US" b="1" dirty="0"/>
              <a:t> </a:t>
            </a:r>
            <a:r>
              <a:rPr lang="en-US" altLang="en-US" dirty="0"/>
              <a:t>is an object that exists and is distinguishable from other objects.</a:t>
            </a:r>
          </a:p>
          <a:p>
            <a:pPr lvl="1"/>
            <a:r>
              <a:rPr lang="en-US" altLang="en-US" dirty="0">
                <a:ea typeface="ＭＳ Ｐゴシック" panose="020B0600070205080204" pitchFamily="34" charset="-128"/>
              </a:rPr>
              <a:t>Example:  specific person, company, event, plant</a:t>
            </a:r>
          </a:p>
          <a:p>
            <a:r>
              <a:rPr lang="en-US" altLang="en-US" dirty="0"/>
              <a:t>An </a:t>
            </a:r>
            <a:r>
              <a:rPr lang="en-US" altLang="en-US" b="1" dirty="0">
                <a:solidFill>
                  <a:srgbClr val="002060"/>
                </a:solidFill>
              </a:rPr>
              <a:t>entity set</a:t>
            </a:r>
            <a:r>
              <a:rPr lang="en-US" altLang="en-US" dirty="0">
                <a:solidFill>
                  <a:srgbClr val="002060"/>
                </a:solidFill>
              </a:rPr>
              <a:t> </a:t>
            </a:r>
            <a:r>
              <a:rPr lang="en-US" altLang="en-US" dirty="0"/>
              <a:t>is a set of entities of the </a:t>
            </a:r>
            <a:r>
              <a:rPr lang="en-US" altLang="en-US" dirty="0">
                <a:solidFill>
                  <a:srgbClr val="FF0000"/>
                </a:solidFill>
              </a:rPr>
              <a:t>same type </a:t>
            </a:r>
            <a:r>
              <a:rPr lang="en-US" altLang="en-US" dirty="0"/>
              <a:t>that share the same properties.</a:t>
            </a:r>
          </a:p>
          <a:p>
            <a:pPr lvl="1"/>
            <a:r>
              <a:rPr lang="en-US" altLang="en-US" dirty="0">
                <a:ea typeface="ＭＳ Ｐゴシック" panose="020B0600070205080204" pitchFamily="34" charset="-128"/>
              </a:rPr>
              <a:t>Example: set of all persons, companies, trees, holidays</a:t>
            </a:r>
          </a:p>
          <a:p>
            <a:r>
              <a:rPr lang="en-US" altLang="en-US" dirty="0"/>
              <a:t>An entity is represented by a set of attributes; i.e., descriptive properties </a:t>
            </a:r>
            <a:r>
              <a:rPr lang="en-US" altLang="en-US" dirty="0">
                <a:solidFill>
                  <a:srgbClr val="FF0000"/>
                </a:solidFill>
              </a:rPr>
              <a:t>possessed by all </a:t>
            </a:r>
            <a:r>
              <a:rPr lang="en-US" altLang="en-US" dirty="0"/>
              <a:t>members of an entity set.</a:t>
            </a:r>
          </a:p>
          <a:p>
            <a:pPr lvl="1"/>
            <a:r>
              <a:rPr lang="en-US" altLang="en-US" dirty="0">
                <a:ea typeface="ＭＳ Ｐゴシック" panose="020B0600070205080204" pitchFamily="34" charset="-128"/>
              </a:rPr>
              <a:t>Example: </a:t>
            </a:r>
          </a:p>
          <a:p>
            <a:pPr lvl="1">
              <a:buFont typeface="Monotype Sorts" charset="2"/>
              <a:buNone/>
            </a:pPr>
            <a:r>
              <a:rPr lang="en-US" altLang="en-US" dirty="0">
                <a:ea typeface="ＭＳ Ｐゴシック" panose="020B0600070205080204" pitchFamily="34" charset="-128"/>
              </a:rPr>
              <a:t>     	</a:t>
            </a:r>
            <a:r>
              <a:rPr lang="en-US" altLang="en-US" i="1" dirty="0">
                <a:ea typeface="ＭＳ Ｐゴシック" panose="020B0600070205080204" pitchFamily="34" charset="-128"/>
              </a:rPr>
              <a:t>instructor = </a:t>
            </a:r>
            <a:r>
              <a:rPr lang="en-US" altLang="en-US" dirty="0">
                <a:ea typeface="ＭＳ Ｐゴシック" panose="020B0600070205080204" pitchFamily="34" charset="-128"/>
              </a:rPr>
              <a:t>(</a:t>
            </a:r>
            <a:r>
              <a:rPr lang="en-US" altLang="en-US" i="1" dirty="0">
                <a:ea typeface="ＭＳ Ｐゴシック" panose="020B0600070205080204" pitchFamily="34" charset="-128"/>
              </a:rPr>
              <a:t>ID, name, salary </a:t>
            </a:r>
            <a:r>
              <a:rPr lang="en-US" altLang="en-US" dirty="0">
                <a:ea typeface="ＭＳ Ｐゴシック" panose="020B0600070205080204" pitchFamily="34" charset="-128"/>
              </a:rPr>
              <a:t>)</a:t>
            </a:r>
            <a:br>
              <a:rPr lang="en-US" altLang="en-US" i="1" dirty="0">
                <a:ea typeface="ＭＳ Ｐゴシック" panose="020B0600070205080204" pitchFamily="34" charset="-128"/>
              </a:rPr>
            </a:br>
            <a:r>
              <a:rPr lang="en-US" altLang="en-US" i="1" dirty="0">
                <a:ea typeface="ＭＳ Ｐゴシック" panose="020B0600070205080204" pitchFamily="34" charset="-128"/>
              </a:rPr>
              <a:t>	course= </a:t>
            </a:r>
            <a:r>
              <a:rPr lang="en-US" altLang="en-US" dirty="0">
                <a:ea typeface="ＭＳ Ｐゴシック" panose="020B0600070205080204" pitchFamily="34" charset="-128"/>
              </a:rPr>
              <a:t>(</a:t>
            </a:r>
            <a:r>
              <a:rPr lang="en-US" altLang="en-US" i="1" dirty="0" err="1">
                <a:ea typeface="ＭＳ Ｐゴシック" panose="020B0600070205080204" pitchFamily="34" charset="-128"/>
              </a:rPr>
              <a:t>course_id</a:t>
            </a:r>
            <a:r>
              <a:rPr lang="en-US" altLang="en-US" i="1" dirty="0">
                <a:ea typeface="ＭＳ Ｐゴシック" panose="020B0600070205080204" pitchFamily="34" charset="-128"/>
              </a:rPr>
              <a:t>, title, credits</a:t>
            </a:r>
            <a:r>
              <a:rPr lang="en-US" altLang="en-US" dirty="0">
                <a:ea typeface="ＭＳ Ｐゴシック" panose="020B0600070205080204" pitchFamily="34" charset="-128"/>
              </a:rPr>
              <a:t>)</a:t>
            </a:r>
            <a:endParaRPr lang="en-US" altLang="en-US" i="1" dirty="0">
              <a:solidFill>
                <a:schemeClr val="tx2"/>
              </a:solidFill>
              <a:ea typeface="ＭＳ Ｐゴシック" panose="020B0600070205080204" pitchFamily="34" charset="-128"/>
            </a:endParaRPr>
          </a:p>
          <a:p>
            <a:r>
              <a:rPr lang="en-US" altLang="en-US" dirty="0"/>
              <a:t>A subset of the attributes form a  </a:t>
            </a:r>
            <a:r>
              <a:rPr lang="en-US" altLang="en-US" b="1" dirty="0">
                <a:solidFill>
                  <a:srgbClr val="002060"/>
                </a:solidFill>
              </a:rPr>
              <a:t>primary key </a:t>
            </a:r>
            <a:r>
              <a:rPr lang="en-US" altLang="en-US" dirty="0"/>
              <a:t>of the entity set; i.e., uniquely identifying each member of the set.</a:t>
            </a:r>
          </a:p>
          <a:p>
            <a:pPr>
              <a:buFont typeface="Monotype Sorts" charset="2"/>
              <a:buNone/>
            </a:pPr>
            <a:endParaRPr lang="en-US" altLang="en-US" dirty="0"/>
          </a:p>
        </p:txBody>
      </p:sp>
      <p:sp>
        <p:nvSpPr>
          <p:cNvPr id="4" name="TextBox 3">
            <a:extLst>
              <a:ext uri="{FF2B5EF4-FFF2-40B4-BE49-F238E27FC236}">
                <a16:creationId xmlns:a16="http://schemas.microsoft.com/office/drawing/2014/main" id="{346CD059-6664-A24B-873A-E44ACE49F2A0}"/>
              </a:ext>
            </a:extLst>
          </p:cNvPr>
          <p:cNvSpPr txBox="1"/>
          <p:nvPr/>
        </p:nvSpPr>
        <p:spPr>
          <a:xfrm>
            <a:off x="106607" y="3978176"/>
            <a:ext cx="8738943" cy="1077218"/>
          </a:xfrm>
          <a:prstGeom prst="rect">
            <a:avLst/>
          </a:prstGeom>
          <a:noFill/>
        </p:spPr>
        <p:txBody>
          <a:bodyPr wrap="squar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Comments:</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Some of these statements apply primarily to OO systems and the relational/SQL models.</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A motivation for “No SQL” is to relax the constraints.</a:t>
            </a:r>
            <a:b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 </a:t>
            </a:r>
          </a:p>
        </p:txBody>
      </p:sp>
      <p:sp>
        <p:nvSpPr>
          <p:cNvPr id="2" name="TextBox 1">
            <a:extLst>
              <a:ext uri="{FF2B5EF4-FFF2-40B4-BE49-F238E27FC236}">
                <a16:creationId xmlns:a16="http://schemas.microsoft.com/office/drawing/2014/main" id="{C0AA26CF-28A8-0143-A883-6D71F7214EC2}"/>
              </a:ext>
            </a:extLst>
          </p:cNvPr>
          <p:cNvSpPr txBox="1"/>
          <p:nvPr/>
        </p:nvSpPr>
        <p:spPr>
          <a:xfrm>
            <a:off x="6096000" y="316706"/>
            <a:ext cx="2699329"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COMS W4111 002 01 2024</a:t>
            </a:r>
          </a:p>
        </p:txBody>
      </p:sp>
    </p:spTree>
    <p:extLst>
      <p:ext uri="{BB962C8B-B14F-4D97-AF65-F5344CB8AC3E}">
        <p14:creationId xmlns:p14="http://schemas.microsoft.com/office/powerpoint/2010/main" val="417575627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1826" name="Rectangle 2"/>
          <p:cNvSpPr>
            <a:spLocks noGrp="1" noChangeArrowheads="1"/>
          </p:cNvSpPr>
          <p:nvPr>
            <p:ph type="title"/>
          </p:nvPr>
        </p:nvSpPr>
        <p:spPr>
          <a:xfrm>
            <a:off x="1719263" y="48816"/>
            <a:ext cx="6057900" cy="457200"/>
          </a:xfrm>
        </p:spPr>
        <p:txBody>
          <a:bodyPr/>
          <a:lstStyle/>
          <a:p>
            <a:pPr>
              <a:defRPr/>
            </a:pPr>
            <a:r>
              <a:rPr lang="en-US" dirty="0">
                <a:effectLst>
                  <a:outerShdw blurRad="38100" dist="38100" dir="2700000" algn="tl">
                    <a:srgbClr val="C0C0C0"/>
                  </a:outerShdw>
                </a:effectLst>
                <a:ea typeface="ＭＳ Ｐゴシック" charset="-128"/>
              </a:rPr>
              <a:t>Entity Sets -- </a:t>
            </a:r>
            <a:r>
              <a:rPr lang="en-US" i="1" dirty="0">
                <a:effectLst>
                  <a:outerShdw blurRad="38100" dist="38100" dir="2700000" algn="tl">
                    <a:srgbClr val="C0C0C0"/>
                  </a:outerShdw>
                </a:effectLst>
                <a:ea typeface="ＭＳ Ｐゴシック" charset="-128"/>
              </a:rPr>
              <a:t>instructor </a:t>
            </a:r>
            <a:r>
              <a:rPr lang="en-US" dirty="0">
                <a:effectLst>
                  <a:outerShdw blurRad="38100" dist="38100" dir="2700000" algn="tl">
                    <a:srgbClr val="C0C0C0"/>
                  </a:outerShdw>
                </a:effectLst>
                <a:ea typeface="ＭＳ Ｐゴシック" charset="-128"/>
              </a:rPr>
              <a:t>and </a:t>
            </a:r>
            <a:r>
              <a:rPr lang="en-US" i="1" dirty="0">
                <a:effectLst>
                  <a:outerShdw blurRad="38100" dist="38100" dir="2700000" algn="tl">
                    <a:srgbClr val="C0C0C0"/>
                  </a:outerShdw>
                </a:effectLst>
                <a:ea typeface="ＭＳ Ｐゴシック" charset="-128"/>
              </a:rPr>
              <a:t>student</a:t>
            </a:r>
            <a:endParaRPr lang="en-US" dirty="0">
              <a:effectLst>
                <a:outerShdw blurRad="38100" dist="38100" dir="2700000" algn="tl">
                  <a:srgbClr val="C0C0C0"/>
                </a:outerShdw>
              </a:effectLst>
              <a:ea typeface="ＭＳ Ｐゴシック" charset="-128"/>
            </a:endParaRPr>
          </a:p>
        </p:txBody>
      </p:sp>
      <p:pic>
        <p:nvPicPr>
          <p:cNvPr id="14339"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58653" y="1072754"/>
            <a:ext cx="4346972" cy="24205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3" name="Straight Connector 2">
            <a:extLst>
              <a:ext uri="{FF2B5EF4-FFF2-40B4-BE49-F238E27FC236}">
                <a16:creationId xmlns:a16="http://schemas.microsoft.com/office/drawing/2014/main" id="{53740A85-89F2-118B-02A4-FB2116A74D5C}"/>
              </a:ext>
            </a:extLst>
          </p:cNvPr>
          <p:cNvCxnSpPr/>
          <p:nvPr/>
        </p:nvCxnSpPr>
        <p:spPr bwMode="auto">
          <a:xfrm flipV="1">
            <a:off x="4038600" y="1276350"/>
            <a:ext cx="1371600" cy="533400"/>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4" name="Straight Connector 3">
            <a:extLst>
              <a:ext uri="{FF2B5EF4-FFF2-40B4-BE49-F238E27FC236}">
                <a16:creationId xmlns:a16="http://schemas.microsoft.com/office/drawing/2014/main" id="{BD7F0B6B-2EF1-6E78-2FFF-FD313E1DD44A}"/>
              </a:ext>
            </a:extLst>
          </p:cNvPr>
          <p:cNvCxnSpPr>
            <a:cxnSpLocks/>
          </p:cNvCxnSpPr>
          <p:nvPr/>
        </p:nvCxnSpPr>
        <p:spPr bwMode="auto">
          <a:xfrm>
            <a:off x="4038600" y="1885950"/>
            <a:ext cx="1371600" cy="304800"/>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7" name="TextBox 6">
            <a:extLst>
              <a:ext uri="{FF2B5EF4-FFF2-40B4-BE49-F238E27FC236}">
                <a16:creationId xmlns:a16="http://schemas.microsoft.com/office/drawing/2014/main" id="{31C73034-5AC0-E4F4-DA9A-BF0AB959B105}"/>
              </a:ext>
            </a:extLst>
          </p:cNvPr>
          <p:cNvSpPr txBox="1"/>
          <p:nvPr/>
        </p:nvSpPr>
        <p:spPr>
          <a:xfrm>
            <a:off x="4114800" y="3638550"/>
            <a:ext cx="1606530" cy="646331"/>
          </a:xfrm>
          <a:prstGeom prst="rect">
            <a:avLst/>
          </a:prstGeom>
          <a:noFill/>
        </p:spPr>
        <p:txBody>
          <a:bodyPr wrap="none" rtlCol="0">
            <a:spAutoFit/>
          </a:bodyPr>
          <a:lstStyle/>
          <a:p>
            <a:r>
              <a:rPr lang="en-US" dirty="0"/>
              <a:t>(10101, 98988)</a:t>
            </a:r>
          </a:p>
          <a:p>
            <a:r>
              <a:rPr lang="en-US" dirty="0"/>
              <a:t>(10101,76543)</a:t>
            </a:r>
          </a:p>
        </p:txBody>
      </p:sp>
    </p:spTree>
    <p:extLst>
      <p:ext uri="{BB962C8B-B14F-4D97-AF65-F5344CB8AC3E}">
        <p14:creationId xmlns:p14="http://schemas.microsoft.com/office/powerpoint/2010/main" val="2076613563"/>
      </p:ext>
    </p:extLst>
  </p:cSld>
  <p:clrMapOvr>
    <a:masterClrMapping/>
  </p:clrMapOvr>
  <p:transition spd="slow"/>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3874" name="Rectangle 2"/>
          <p:cNvSpPr>
            <a:spLocks noGrp="1" noChangeArrowheads="1"/>
          </p:cNvSpPr>
          <p:nvPr>
            <p:ph type="title"/>
          </p:nvPr>
        </p:nvSpPr>
        <p:spPr/>
        <p:txBody>
          <a:bodyPr/>
          <a:lstStyle/>
          <a:p>
            <a:pPr>
              <a:defRPr/>
            </a:pPr>
            <a:r>
              <a:rPr lang="en-US" dirty="0">
                <a:ea typeface="+mj-ea"/>
              </a:rPr>
              <a:t>Relationship Sets</a:t>
            </a:r>
          </a:p>
        </p:txBody>
      </p:sp>
      <p:sp>
        <p:nvSpPr>
          <p:cNvPr id="16387" name="Rectangle 3"/>
          <p:cNvSpPr>
            <a:spLocks noGrp="1" noChangeArrowheads="1"/>
          </p:cNvSpPr>
          <p:nvPr>
            <p:ph type="body" idx="1"/>
          </p:nvPr>
        </p:nvSpPr>
        <p:spPr>
          <a:xfrm>
            <a:off x="1719262" y="852773"/>
            <a:ext cx="5824538" cy="3657600"/>
          </a:xfrm>
        </p:spPr>
        <p:txBody>
          <a:bodyPr/>
          <a:lstStyle/>
          <a:p>
            <a:pPr>
              <a:tabLst>
                <a:tab pos="1152525" algn="ctr"/>
                <a:tab pos="2657475" algn="ctr"/>
                <a:tab pos="4111229" algn="ctr"/>
              </a:tabLst>
            </a:pPr>
            <a:r>
              <a:rPr lang="en-US" altLang="en-US" dirty="0"/>
              <a:t>A </a:t>
            </a:r>
            <a:r>
              <a:rPr lang="en-US" altLang="en-US" b="1" dirty="0">
                <a:solidFill>
                  <a:srgbClr val="002060"/>
                </a:solidFill>
              </a:rPr>
              <a:t>relationship</a:t>
            </a:r>
            <a:r>
              <a:rPr lang="en-US" altLang="en-US" dirty="0"/>
              <a:t> is an association among several entities</a:t>
            </a:r>
          </a:p>
          <a:p>
            <a:pPr>
              <a:buNone/>
              <a:tabLst>
                <a:tab pos="1152525" algn="ctr"/>
                <a:tab pos="2657475" algn="ctr"/>
                <a:tab pos="4111229" algn="ctr"/>
              </a:tabLst>
            </a:pPr>
            <a:r>
              <a:rPr lang="en-US" altLang="en-US" dirty="0"/>
              <a:t>	Example:</a:t>
            </a:r>
            <a:br>
              <a:rPr lang="en-US" altLang="en-US" dirty="0"/>
            </a:br>
            <a:r>
              <a:rPr lang="en-US" altLang="en-US" dirty="0"/>
              <a:t>	 44553 (Peltier</a:t>
            </a:r>
            <a:r>
              <a:rPr lang="en-US" altLang="en-US" u="sng" dirty="0"/>
              <a:t>)</a:t>
            </a:r>
            <a:r>
              <a:rPr lang="en-US" altLang="en-US" dirty="0"/>
              <a:t> 	</a:t>
            </a:r>
            <a:r>
              <a:rPr lang="en-US" altLang="en-US" i="1" u="sng" dirty="0"/>
              <a:t>advisor</a:t>
            </a:r>
            <a:r>
              <a:rPr lang="en-US" altLang="en-US" dirty="0"/>
              <a:t>	 22222 (</a:t>
            </a:r>
            <a:r>
              <a:rPr lang="en-US" altLang="en-US" u="sng" dirty="0"/>
              <a:t>Einstein)</a:t>
            </a:r>
            <a:r>
              <a:rPr lang="en-US" altLang="en-US" dirty="0"/>
              <a:t> </a:t>
            </a:r>
            <a:br>
              <a:rPr lang="en-US" altLang="en-US" u="sng" dirty="0"/>
            </a:br>
            <a:r>
              <a:rPr lang="en-US" altLang="en-US" dirty="0"/>
              <a:t>	 </a:t>
            </a:r>
            <a:r>
              <a:rPr lang="en-US" altLang="en-US" i="1" dirty="0"/>
              <a:t>student</a:t>
            </a:r>
            <a:r>
              <a:rPr lang="en-US" altLang="en-US" dirty="0"/>
              <a:t> entity	relationship set	 </a:t>
            </a:r>
            <a:r>
              <a:rPr lang="en-US" altLang="en-US" i="1" dirty="0"/>
              <a:t>instructor</a:t>
            </a:r>
            <a:r>
              <a:rPr lang="en-US" altLang="en-US" dirty="0"/>
              <a:t> entity</a:t>
            </a:r>
          </a:p>
          <a:p>
            <a:pPr>
              <a:tabLst>
                <a:tab pos="1152525" algn="ctr"/>
                <a:tab pos="2657475" algn="ctr"/>
                <a:tab pos="4111229" algn="ctr"/>
              </a:tabLst>
            </a:pPr>
            <a:r>
              <a:rPr lang="en-US" altLang="en-US" dirty="0"/>
              <a:t>A </a:t>
            </a:r>
            <a:r>
              <a:rPr lang="en-US" altLang="en-US" b="1" dirty="0">
                <a:solidFill>
                  <a:srgbClr val="002060"/>
                </a:solidFill>
              </a:rPr>
              <a:t>relationship set</a:t>
            </a:r>
            <a:r>
              <a:rPr lang="en-US" altLang="en-US" dirty="0">
                <a:solidFill>
                  <a:srgbClr val="002060"/>
                </a:solidFill>
              </a:rPr>
              <a:t> </a:t>
            </a:r>
            <a:r>
              <a:rPr lang="en-US" altLang="en-US" dirty="0"/>
              <a:t>is a mathematical relation among </a:t>
            </a:r>
            <a:r>
              <a:rPr lang="en-US" altLang="en-US" i="1" dirty="0"/>
              <a:t>n</a:t>
            </a:r>
            <a:r>
              <a:rPr lang="en-US" altLang="en-US" dirty="0"/>
              <a:t> </a:t>
            </a:r>
            <a:r>
              <a:rPr lang="en-US" altLang="en-US" dirty="0">
                <a:sym typeface="Symbol" panose="05050102010706020507" pitchFamily="18" charset="2"/>
              </a:rPr>
              <a:t> 2 entities, each taken from entity sets</a:t>
            </a:r>
          </a:p>
          <a:p>
            <a:pPr>
              <a:buNone/>
              <a:tabLst>
                <a:tab pos="1152525" algn="ctr"/>
                <a:tab pos="2657475" algn="ctr"/>
                <a:tab pos="4111229" algn="ctr"/>
              </a:tabLst>
            </a:pPr>
            <a:r>
              <a:rPr lang="en-US" altLang="en-US" dirty="0">
                <a:sym typeface="Symbol" panose="05050102010706020507" pitchFamily="18" charset="2"/>
              </a:rPr>
              <a:t>			{(</a:t>
            </a:r>
            <a:r>
              <a:rPr lang="en-US" altLang="en-US" i="1" dirty="0">
                <a:sym typeface="Symbol" panose="05050102010706020507" pitchFamily="18" charset="2"/>
              </a:rPr>
              <a:t>e</a:t>
            </a:r>
            <a:r>
              <a:rPr lang="en-US" altLang="en-US" baseline="-25000" dirty="0">
                <a:sym typeface="Symbol" panose="05050102010706020507" pitchFamily="18" charset="2"/>
              </a:rPr>
              <a:t>1</a:t>
            </a:r>
            <a:r>
              <a:rPr lang="en-US" altLang="en-US" dirty="0">
                <a:sym typeface="Symbol" panose="05050102010706020507" pitchFamily="18" charset="2"/>
              </a:rPr>
              <a:t>, </a:t>
            </a:r>
            <a:r>
              <a:rPr lang="en-US" altLang="en-US" i="1" dirty="0">
                <a:sym typeface="Symbol" panose="05050102010706020507" pitchFamily="18" charset="2"/>
              </a:rPr>
              <a:t>e</a:t>
            </a:r>
            <a:r>
              <a:rPr lang="en-US" altLang="en-US" baseline="-25000" dirty="0">
                <a:sym typeface="Symbol" panose="05050102010706020507" pitchFamily="18" charset="2"/>
              </a:rPr>
              <a:t>2</a:t>
            </a:r>
            <a:r>
              <a:rPr lang="en-US" altLang="en-US" dirty="0">
                <a:sym typeface="Symbol" panose="05050102010706020507" pitchFamily="18" charset="2"/>
              </a:rPr>
              <a:t>, … </a:t>
            </a:r>
            <a:r>
              <a:rPr lang="en-US" altLang="en-US" i="1" dirty="0" err="1">
                <a:sym typeface="Symbol" panose="05050102010706020507" pitchFamily="18" charset="2"/>
              </a:rPr>
              <a:t>e</a:t>
            </a:r>
            <a:r>
              <a:rPr lang="en-US" altLang="en-US" i="1" baseline="-25000" dirty="0" err="1">
                <a:sym typeface="Symbol" panose="05050102010706020507" pitchFamily="18" charset="2"/>
              </a:rPr>
              <a:t>n</a:t>
            </a:r>
            <a:r>
              <a:rPr lang="en-US" altLang="en-US" dirty="0">
                <a:sym typeface="Symbol" panose="05050102010706020507" pitchFamily="18" charset="2"/>
              </a:rPr>
              <a:t>) | </a:t>
            </a:r>
            <a:r>
              <a:rPr lang="en-US" altLang="en-US" i="1" dirty="0">
                <a:sym typeface="Symbol" panose="05050102010706020507" pitchFamily="18" charset="2"/>
              </a:rPr>
              <a:t>e</a:t>
            </a:r>
            <a:r>
              <a:rPr lang="en-US" altLang="en-US" baseline="-25000" dirty="0">
                <a:sym typeface="Symbol" panose="05050102010706020507" pitchFamily="18" charset="2"/>
              </a:rPr>
              <a:t>1</a:t>
            </a:r>
            <a:r>
              <a:rPr lang="en-US" altLang="en-US" dirty="0">
                <a:sym typeface="Symbol" panose="05050102010706020507" pitchFamily="18" charset="2"/>
              </a:rPr>
              <a:t>   </a:t>
            </a:r>
            <a:r>
              <a:rPr lang="en-US" altLang="en-US" i="1" dirty="0">
                <a:sym typeface="Symbol" panose="05050102010706020507" pitchFamily="18" charset="2"/>
              </a:rPr>
              <a:t>E</a:t>
            </a:r>
            <a:r>
              <a:rPr lang="en-US" altLang="en-US" baseline="-25000" dirty="0">
                <a:sym typeface="Symbol" panose="05050102010706020507" pitchFamily="18" charset="2"/>
              </a:rPr>
              <a:t>1</a:t>
            </a:r>
            <a:r>
              <a:rPr lang="en-US" altLang="en-US" dirty="0">
                <a:sym typeface="Symbol" panose="05050102010706020507" pitchFamily="18" charset="2"/>
              </a:rPr>
              <a:t>, </a:t>
            </a:r>
            <a:r>
              <a:rPr lang="en-US" altLang="en-US" i="1" dirty="0">
                <a:sym typeface="Symbol" panose="05050102010706020507" pitchFamily="18" charset="2"/>
              </a:rPr>
              <a:t>e</a:t>
            </a:r>
            <a:r>
              <a:rPr lang="en-US" altLang="en-US" baseline="-25000" dirty="0">
                <a:sym typeface="Symbol" panose="05050102010706020507" pitchFamily="18" charset="2"/>
              </a:rPr>
              <a:t>2</a:t>
            </a:r>
            <a:r>
              <a:rPr lang="en-US" altLang="en-US" dirty="0">
                <a:sym typeface="Symbol" panose="05050102010706020507" pitchFamily="18" charset="2"/>
              </a:rPr>
              <a:t>   </a:t>
            </a:r>
            <a:r>
              <a:rPr lang="en-US" altLang="en-US" i="1" dirty="0">
                <a:sym typeface="Symbol" panose="05050102010706020507" pitchFamily="18" charset="2"/>
              </a:rPr>
              <a:t>E</a:t>
            </a:r>
            <a:r>
              <a:rPr lang="en-US" altLang="en-US" baseline="-25000" dirty="0">
                <a:sym typeface="Symbol" panose="05050102010706020507" pitchFamily="18" charset="2"/>
              </a:rPr>
              <a:t>2</a:t>
            </a:r>
            <a:r>
              <a:rPr lang="en-US" altLang="en-US" dirty="0">
                <a:sym typeface="Symbol" panose="05050102010706020507" pitchFamily="18" charset="2"/>
              </a:rPr>
              <a:t>, …, </a:t>
            </a:r>
            <a:r>
              <a:rPr lang="en-US" altLang="en-US" i="1" dirty="0" err="1">
                <a:sym typeface="Symbol" panose="05050102010706020507" pitchFamily="18" charset="2"/>
              </a:rPr>
              <a:t>e</a:t>
            </a:r>
            <a:r>
              <a:rPr lang="en-US" altLang="en-US" i="1" baseline="-25000" dirty="0" err="1">
                <a:sym typeface="Symbol" panose="05050102010706020507" pitchFamily="18" charset="2"/>
              </a:rPr>
              <a:t>n</a:t>
            </a:r>
            <a:r>
              <a:rPr lang="en-US" altLang="en-US" dirty="0">
                <a:sym typeface="Symbol" panose="05050102010706020507" pitchFamily="18" charset="2"/>
              </a:rPr>
              <a:t>   </a:t>
            </a:r>
            <a:r>
              <a:rPr lang="en-US" altLang="en-US" i="1" dirty="0" err="1">
                <a:sym typeface="Symbol" panose="05050102010706020507" pitchFamily="18" charset="2"/>
              </a:rPr>
              <a:t>E</a:t>
            </a:r>
            <a:r>
              <a:rPr lang="en-US" altLang="en-US" i="1" baseline="-25000" dirty="0" err="1">
                <a:sym typeface="Symbol" panose="05050102010706020507" pitchFamily="18" charset="2"/>
              </a:rPr>
              <a:t>n</a:t>
            </a:r>
            <a:r>
              <a:rPr lang="en-US" altLang="en-US" dirty="0">
                <a:sym typeface="Symbol" panose="05050102010706020507" pitchFamily="18" charset="2"/>
              </a:rPr>
              <a:t>}</a:t>
            </a:r>
            <a:br>
              <a:rPr lang="en-US" altLang="en-US" dirty="0">
                <a:sym typeface="Symbol" panose="05050102010706020507" pitchFamily="18" charset="2"/>
              </a:rPr>
            </a:br>
            <a:br>
              <a:rPr lang="en-US" altLang="en-US" dirty="0">
                <a:sym typeface="Symbol" panose="05050102010706020507" pitchFamily="18" charset="2"/>
              </a:rPr>
            </a:br>
            <a:r>
              <a:rPr lang="en-US" altLang="en-US" dirty="0">
                <a:sym typeface="Symbol" panose="05050102010706020507" pitchFamily="18" charset="2"/>
              </a:rPr>
              <a:t>where (</a:t>
            </a:r>
            <a:r>
              <a:rPr lang="en-US" altLang="en-US" i="1" dirty="0">
                <a:sym typeface="Symbol" panose="05050102010706020507" pitchFamily="18" charset="2"/>
              </a:rPr>
              <a:t>e</a:t>
            </a:r>
            <a:r>
              <a:rPr lang="en-US" altLang="en-US" baseline="-25000" dirty="0">
                <a:sym typeface="Symbol" panose="05050102010706020507" pitchFamily="18" charset="2"/>
              </a:rPr>
              <a:t>1</a:t>
            </a:r>
            <a:r>
              <a:rPr lang="en-US" altLang="en-US" dirty="0">
                <a:sym typeface="Symbol" panose="05050102010706020507" pitchFamily="18" charset="2"/>
              </a:rPr>
              <a:t>, </a:t>
            </a:r>
            <a:r>
              <a:rPr lang="en-US" altLang="en-US" i="1" dirty="0">
                <a:sym typeface="Symbol" panose="05050102010706020507" pitchFamily="18" charset="2"/>
              </a:rPr>
              <a:t>e</a:t>
            </a:r>
            <a:r>
              <a:rPr lang="en-US" altLang="en-US" baseline="-25000" dirty="0">
                <a:sym typeface="Symbol" panose="05050102010706020507" pitchFamily="18" charset="2"/>
              </a:rPr>
              <a:t>2</a:t>
            </a:r>
            <a:r>
              <a:rPr lang="en-US" altLang="en-US" dirty="0">
                <a:sym typeface="Symbol" panose="05050102010706020507" pitchFamily="18" charset="2"/>
              </a:rPr>
              <a:t>, …, </a:t>
            </a:r>
            <a:r>
              <a:rPr lang="en-US" altLang="en-US" i="1" dirty="0" err="1">
                <a:sym typeface="Symbol" panose="05050102010706020507" pitchFamily="18" charset="2"/>
              </a:rPr>
              <a:t>e</a:t>
            </a:r>
            <a:r>
              <a:rPr lang="en-US" altLang="en-US" i="1" baseline="-25000" dirty="0" err="1">
                <a:sym typeface="Symbol" panose="05050102010706020507" pitchFamily="18" charset="2"/>
              </a:rPr>
              <a:t>n</a:t>
            </a:r>
            <a:r>
              <a:rPr lang="en-US" altLang="en-US" dirty="0">
                <a:sym typeface="Symbol" panose="05050102010706020507" pitchFamily="18" charset="2"/>
              </a:rPr>
              <a:t>) is a relationship</a:t>
            </a:r>
          </a:p>
          <a:p>
            <a:pPr lvl="1">
              <a:tabLst>
                <a:tab pos="1152525" algn="ctr"/>
                <a:tab pos="2657475" algn="ctr"/>
                <a:tab pos="4111229" algn="ctr"/>
              </a:tabLst>
            </a:pPr>
            <a:r>
              <a:rPr lang="en-US" altLang="en-US" dirty="0">
                <a:ea typeface="ＭＳ Ｐゴシック" panose="020B0600070205080204" pitchFamily="34" charset="-128"/>
                <a:sym typeface="Symbol" panose="05050102010706020507" pitchFamily="18" charset="2"/>
              </a:rPr>
              <a:t>Example: </a:t>
            </a:r>
          </a:p>
          <a:p>
            <a:pPr lvl="1">
              <a:buNone/>
              <a:tabLst>
                <a:tab pos="1152525" algn="ctr"/>
                <a:tab pos="2657475" algn="ctr"/>
                <a:tab pos="4111229" algn="ctr"/>
              </a:tabLst>
            </a:pPr>
            <a:r>
              <a:rPr lang="en-US" altLang="en-US" dirty="0">
                <a:ea typeface="ＭＳ Ｐゴシック" panose="020B0600070205080204" pitchFamily="34" charset="-128"/>
                <a:sym typeface="Symbol" panose="05050102010706020507" pitchFamily="18" charset="2"/>
              </a:rPr>
              <a:t>		        (44553,22222)  </a:t>
            </a:r>
            <a:r>
              <a:rPr lang="en-US" altLang="en-US" i="1" dirty="0">
                <a:ea typeface="ＭＳ Ｐゴシック" panose="020B0600070205080204" pitchFamily="34" charset="-128"/>
                <a:sym typeface="Symbol" panose="05050102010706020507" pitchFamily="18" charset="2"/>
              </a:rPr>
              <a:t>advisor</a:t>
            </a:r>
          </a:p>
        </p:txBody>
      </p:sp>
      <p:sp>
        <p:nvSpPr>
          <p:cNvPr id="4" name="TextBox 3">
            <a:extLst>
              <a:ext uri="{FF2B5EF4-FFF2-40B4-BE49-F238E27FC236}">
                <a16:creationId xmlns:a16="http://schemas.microsoft.com/office/drawing/2014/main" id="{75AC345E-71E5-6443-8404-957E01449937}"/>
              </a:ext>
            </a:extLst>
          </p:cNvPr>
          <p:cNvSpPr txBox="1"/>
          <p:nvPr/>
        </p:nvSpPr>
        <p:spPr>
          <a:xfrm>
            <a:off x="106607" y="3562350"/>
            <a:ext cx="8738943" cy="1077218"/>
          </a:xfrm>
          <a:prstGeom prst="rect">
            <a:avLst/>
          </a:prstGeom>
          <a:noFill/>
        </p:spPr>
        <p:txBody>
          <a:bodyPr wrap="squar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Comments:</a:t>
            </a:r>
          </a:p>
          <a:p>
            <a:pPr marL="800100" marR="0" lvl="1" indent="-34290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Nobody thinks about relationships this way.</a:t>
            </a:r>
          </a:p>
          <a:p>
            <a:pPr marL="800100" marR="0" lvl="1" indent="-34290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There is no idea so simple that a DB professor cannot make it confusing,</a:t>
            </a:r>
            <a:b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usually by using math.</a:t>
            </a:r>
          </a:p>
        </p:txBody>
      </p:sp>
    </p:spTree>
    <p:extLst>
      <p:ext uri="{BB962C8B-B14F-4D97-AF65-F5344CB8AC3E}">
        <p14:creationId xmlns:p14="http://schemas.microsoft.com/office/powerpoint/2010/main" val="94493571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6402" name="Rectangle 2"/>
          <p:cNvSpPr>
            <a:spLocks noGrp="1" noChangeArrowheads="1"/>
          </p:cNvSpPr>
          <p:nvPr>
            <p:ph type="title"/>
          </p:nvPr>
        </p:nvSpPr>
        <p:spPr>
          <a:xfrm>
            <a:off x="1495425" y="64294"/>
            <a:ext cx="6200775" cy="457200"/>
          </a:xfrm>
        </p:spPr>
        <p:txBody>
          <a:bodyPr/>
          <a:lstStyle/>
          <a:p>
            <a:pPr>
              <a:defRPr/>
            </a:pPr>
            <a:r>
              <a:rPr lang="en-US" altLang="en-US" dirty="0">
                <a:effectLst>
                  <a:outerShdw blurRad="38100" dist="38100" dir="2700000" algn="tl">
                    <a:srgbClr val="C0C0C0"/>
                  </a:outerShdw>
                </a:effectLst>
              </a:rPr>
              <a:t>Relationship Sets (Cont.)</a:t>
            </a:r>
          </a:p>
        </p:txBody>
      </p:sp>
      <p:sp>
        <p:nvSpPr>
          <p:cNvPr id="17411" name="Rectangle 3"/>
          <p:cNvSpPr>
            <a:spLocks noChangeArrowheads="1"/>
          </p:cNvSpPr>
          <p:nvPr/>
        </p:nvSpPr>
        <p:spPr bwMode="auto">
          <a:xfrm>
            <a:off x="1728927" y="832247"/>
            <a:ext cx="5641043" cy="1214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1600">
                <a:solidFill>
                  <a:schemeClr val="tx1"/>
                </a:solidFill>
                <a:latin typeface="Helvetica" panose="020B0604020202020204" pitchFamily="34" charset="0"/>
                <a:ea typeface="ＭＳ Ｐゴシック" panose="020B0600070205080204" pitchFamily="34" charset="-128"/>
              </a:defRPr>
            </a:lvl1pPr>
            <a:lvl2pPr marL="742950" indent="-28575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342900" marR="0" lvl="0" indent="-342900" algn="l" defTabSz="457200" rtl="0" eaLnBrk="1" fontAlgn="base" latinLnBrk="0" hangingPunct="1">
              <a:lnSpc>
                <a:spcPct val="100000"/>
              </a:lnSpc>
              <a:spcBef>
                <a:spcPct val="35000"/>
              </a:spcBef>
              <a:spcAft>
                <a:spcPct val="0"/>
              </a:spcAft>
              <a:buClr>
                <a:srgbClr val="002060"/>
              </a:buClr>
              <a:buSzPct val="110000"/>
              <a:buFont typeface="Wingdings" panose="05000000000000000000" pitchFamily="2" charset="2"/>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Example: we define the relationship set  </a:t>
            </a:r>
            <a:r>
              <a:rPr kumimoji="1"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advisor</a:t>
            </a: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 to denote the associations between students and the instructors who act as their advisors.</a:t>
            </a:r>
          </a:p>
          <a:p>
            <a:pPr marL="342900" marR="0" lvl="0" indent="-342900" algn="l" defTabSz="457200" rtl="0" eaLnBrk="1" fontAlgn="base" latinLnBrk="0" hangingPunct="1">
              <a:lnSpc>
                <a:spcPct val="100000"/>
              </a:lnSpc>
              <a:spcBef>
                <a:spcPct val="35000"/>
              </a:spcBef>
              <a:spcAft>
                <a:spcPct val="0"/>
              </a:spcAft>
              <a:buClr>
                <a:srgbClr val="002060"/>
              </a:buClr>
              <a:buSzPct val="110000"/>
              <a:buFont typeface="Wingdings" panose="05000000000000000000" pitchFamily="2" charset="2"/>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Pictorially, we draw a line between related entities.</a:t>
            </a:r>
          </a:p>
          <a:p>
            <a:pPr marL="342900" marR="0" lvl="0" indent="-342900" algn="l" defTabSz="457200" rtl="0" eaLnBrk="1" fontAlgn="base" latinLnBrk="0" hangingPunct="1">
              <a:lnSpc>
                <a:spcPct val="100000"/>
              </a:lnSpc>
              <a:spcBef>
                <a:spcPct val="35000"/>
              </a:spcBef>
              <a:spcAft>
                <a:spcPct val="0"/>
              </a:spcAft>
              <a:buClr>
                <a:srgbClr val="CC3300"/>
              </a:buClr>
              <a:buSzPct val="110000"/>
              <a:buFont typeface="Monotype Sorts" charset="2"/>
              <a:buChar char="n"/>
              <a:tabLst/>
              <a:defRPr/>
            </a:pPr>
            <a:endPar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pic>
        <p:nvPicPr>
          <p:cNvPr id="17412"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4180" y="1875393"/>
            <a:ext cx="3725268" cy="2067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4">
            <a:extLst>
              <a:ext uri="{FF2B5EF4-FFF2-40B4-BE49-F238E27FC236}">
                <a16:creationId xmlns:a16="http://schemas.microsoft.com/office/drawing/2014/main" id="{E5302FE3-B19F-3048-A06B-DB0D3BAA9A0D}"/>
              </a:ext>
            </a:extLst>
          </p:cNvPr>
          <p:cNvSpPr txBox="1"/>
          <p:nvPr/>
        </p:nvSpPr>
        <p:spPr>
          <a:xfrm>
            <a:off x="106607" y="3978176"/>
            <a:ext cx="8738943" cy="830997"/>
          </a:xfrm>
          <a:prstGeom prst="rect">
            <a:avLst/>
          </a:prstGeom>
          <a:noFill/>
        </p:spPr>
        <p:txBody>
          <a:bodyPr wrap="squar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Comments:</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Nobody draws the diagrams this way, but ...</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Sometimes thinking this way helps understand other ways to depict the concept.</a:t>
            </a:r>
          </a:p>
        </p:txBody>
      </p:sp>
      <p:sp>
        <p:nvSpPr>
          <p:cNvPr id="2" name="TextBox 1">
            <a:extLst>
              <a:ext uri="{FF2B5EF4-FFF2-40B4-BE49-F238E27FC236}">
                <a16:creationId xmlns:a16="http://schemas.microsoft.com/office/drawing/2014/main" id="{A868138F-F427-D03F-72A2-0EB0D5DBEBC4}"/>
              </a:ext>
            </a:extLst>
          </p:cNvPr>
          <p:cNvSpPr txBox="1"/>
          <p:nvPr/>
        </p:nvSpPr>
        <p:spPr>
          <a:xfrm>
            <a:off x="4599140" y="2026575"/>
            <a:ext cx="4495800" cy="1077218"/>
          </a:xfrm>
          <a:prstGeom prst="rect">
            <a:avLst/>
          </a:prstGeom>
          <a:noFill/>
        </p:spPr>
        <p:txBody>
          <a:bodyPr wrap="squar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In this diagram, the lines are the relationship set.</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Many DB models use a 3</a:t>
            </a:r>
            <a:r>
              <a:rPr kumimoji="0" lang="en-US" sz="1600" b="0" i="0" u="none" strike="noStrike" kern="1200" cap="none" spc="0" normalizeH="0" baseline="30000" noProof="0" dirty="0">
                <a:ln>
                  <a:noFill/>
                </a:ln>
                <a:solidFill>
                  <a:srgbClr val="FF0000"/>
                </a:solidFill>
                <a:effectLst/>
                <a:uLnTx/>
                <a:uFillTx/>
                <a:latin typeface="Calibri" charset="0"/>
                <a:ea typeface="ＭＳ Ｐゴシック" charset="-128"/>
                <a:cs typeface="+mn-cs"/>
              </a:rPr>
              <a:t>rd</a:t>
            </a: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 entity set to represent complex relationships.</a:t>
            </a:r>
          </a:p>
        </p:txBody>
      </p:sp>
    </p:spTree>
    <p:extLst>
      <p:ext uri="{BB962C8B-B14F-4D97-AF65-F5344CB8AC3E}">
        <p14:creationId xmlns:p14="http://schemas.microsoft.com/office/powerpoint/2010/main" val="245107392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6402" name="Rectangle 2"/>
          <p:cNvSpPr>
            <a:spLocks noGrp="1" noChangeArrowheads="1"/>
          </p:cNvSpPr>
          <p:nvPr>
            <p:ph type="title"/>
          </p:nvPr>
        </p:nvSpPr>
        <p:spPr>
          <a:xfrm>
            <a:off x="1495425" y="64294"/>
            <a:ext cx="6200775" cy="457200"/>
          </a:xfrm>
        </p:spPr>
        <p:txBody>
          <a:bodyPr/>
          <a:lstStyle/>
          <a:p>
            <a:pPr>
              <a:defRPr/>
            </a:pPr>
            <a:r>
              <a:rPr lang="en-US" altLang="en-US" dirty="0">
                <a:effectLst>
                  <a:outerShdw blurRad="38100" dist="38100" dir="2700000" algn="tl">
                    <a:srgbClr val="C0C0C0"/>
                  </a:outerShdw>
                </a:effectLst>
              </a:rPr>
              <a:t>Representing Entity sets in ER Diagram</a:t>
            </a:r>
          </a:p>
        </p:txBody>
      </p:sp>
      <p:sp>
        <p:nvSpPr>
          <p:cNvPr id="15363" name="Rectangle 3"/>
          <p:cNvSpPr>
            <a:spLocks noChangeArrowheads="1"/>
          </p:cNvSpPr>
          <p:nvPr/>
        </p:nvSpPr>
        <p:spPr bwMode="auto">
          <a:xfrm>
            <a:off x="1143000" y="506928"/>
            <a:ext cx="5711671" cy="12632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1600">
                <a:solidFill>
                  <a:schemeClr val="tx1"/>
                </a:solidFill>
                <a:latin typeface="Helvetica" panose="020B0604020202020204" pitchFamily="34" charset="0"/>
                <a:ea typeface="ＭＳ Ｐゴシック" panose="020B0600070205080204" pitchFamily="34" charset="-128"/>
              </a:defRPr>
            </a:lvl1pPr>
            <a:lvl2pPr marL="800100" indent="-34290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257175" marR="0" lvl="0" indent="-257175" algn="l" defTabSz="685800" rtl="0" eaLnBrk="0" fontAlgn="base" latinLnBrk="0" hangingPunct="0">
              <a:lnSpc>
                <a:spcPct val="100000"/>
              </a:lnSpc>
              <a:spcBef>
                <a:spcPct val="35000"/>
              </a:spcBef>
              <a:spcAft>
                <a:spcPct val="0"/>
              </a:spcAft>
              <a:buClr>
                <a:srgbClr val="002060"/>
              </a:buClr>
              <a:buSzPct val="110000"/>
              <a:buFont typeface="Wingdings" panose="05000000000000000000" pitchFamily="2" charset="2"/>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Entity sets can be represented graphically as follows:</a:t>
            </a:r>
          </a:p>
          <a:p>
            <a:pPr marL="685800" marR="0" lvl="1" indent="-342900" algn="l" defTabSz="6858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Rectangles represent entity sets.</a:t>
            </a:r>
          </a:p>
          <a:p>
            <a:pPr marL="685800" marR="0" lvl="1" indent="-342900" algn="l" defTabSz="6858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Attributes listed inside entity rectangle</a:t>
            </a:r>
          </a:p>
          <a:p>
            <a:pPr marL="685800" marR="0" lvl="1" indent="-342900" algn="l" defTabSz="6858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Underline indicates primary key attributes</a:t>
            </a:r>
          </a:p>
        </p:txBody>
      </p:sp>
      <p:pic>
        <p:nvPicPr>
          <p:cNvPr id="15364" name="Picture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05448" y="1862979"/>
            <a:ext cx="3093387" cy="1116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7554E26D-6CC2-4E42-87DF-7E3E4B973511}"/>
              </a:ext>
            </a:extLst>
          </p:cNvPr>
          <p:cNvPicPr>
            <a:picLocks noChangeAspect="1"/>
          </p:cNvPicPr>
          <p:nvPr/>
        </p:nvPicPr>
        <p:blipFill>
          <a:blip r:embed="rId4"/>
          <a:stretch>
            <a:fillRect/>
          </a:stretch>
        </p:blipFill>
        <p:spPr>
          <a:xfrm>
            <a:off x="152400" y="3280521"/>
            <a:ext cx="5137308" cy="1562377"/>
          </a:xfrm>
          <a:prstGeom prst="rect">
            <a:avLst/>
          </a:prstGeom>
        </p:spPr>
      </p:pic>
      <p:sp>
        <p:nvSpPr>
          <p:cNvPr id="4" name="TextBox 3">
            <a:extLst>
              <a:ext uri="{FF2B5EF4-FFF2-40B4-BE49-F238E27FC236}">
                <a16:creationId xmlns:a16="http://schemas.microsoft.com/office/drawing/2014/main" id="{0AABFCB6-5E87-4D71-86AC-B20D2635D8A2}"/>
              </a:ext>
            </a:extLst>
          </p:cNvPr>
          <p:cNvSpPr txBox="1"/>
          <p:nvPr/>
        </p:nvSpPr>
        <p:spPr>
          <a:xfrm>
            <a:off x="2057400" y="3570183"/>
            <a:ext cx="1011687" cy="923330"/>
          </a:xfrm>
          <a:prstGeom prst="rect">
            <a:avLst/>
          </a:prstGeom>
          <a:noFill/>
        </p:spPr>
        <p:txBody>
          <a:bodyPr wrap="none" rtlCol="0">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Crow’s</a:t>
            </a:r>
            <a:b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Foot</a:t>
            </a:r>
            <a:b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Notation</a:t>
            </a:r>
          </a:p>
        </p:txBody>
      </p:sp>
      <p:sp>
        <p:nvSpPr>
          <p:cNvPr id="9" name="TextBox 8">
            <a:extLst>
              <a:ext uri="{FF2B5EF4-FFF2-40B4-BE49-F238E27FC236}">
                <a16:creationId xmlns:a16="http://schemas.microsoft.com/office/drawing/2014/main" id="{475C1CD7-C6D1-41F8-A662-0B77F36D36D4}"/>
              </a:ext>
            </a:extLst>
          </p:cNvPr>
          <p:cNvSpPr txBox="1"/>
          <p:nvPr/>
        </p:nvSpPr>
        <p:spPr>
          <a:xfrm>
            <a:off x="4495800" y="1657350"/>
            <a:ext cx="4572000" cy="1569660"/>
          </a:xfrm>
          <a:prstGeom prst="rect">
            <a:avLst/>
          </a:prstGeom>
          <a:noFill/>
        </p:spPr>
        <p:txBody>
          <a:bodyPr wrap="square">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charset="-128"/>
                <a:cs typeface="+mn-cs"/>
              </a:rPr>
              <a:t>“Visual modeling is the use of semantically rich, graphical and textual design notations to capture software designs. A notation, such as UML, allows the level of abstraction to be raised, while maintaining rigorous syntax and semantics. In this way, it improves communication in the design team, as the design is formed and reviewed, allowing the reader to reason about the design, and it provides an unambiguous basis for implementation.”</a:t>
            </a:r>
            <a:endParaRPr kumimoji="0" lang="en-US" sz="1200" b="0" i="0" u="none" strike="noStrike" kern="1200" cap="none" spc="0" normalizeH="0" baseline="0" noProof="0" dirty="0">
              <a:ln>
                <a:noFill/>
              </a:ln>
              <a:solidFill>
                <a:srgbClr val="000000"/>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281180174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5C0E32F-96F0-3449-8662-58EEB69736A4}"/>
              </a:ext>
            </a:extLst>
          </p:cNvPr>
          <p:cNvSpPr>
            <a:spLocks noGrp="1"/>
          </p:cNvSpPr>
          <p:nvPr>
            <p:ph type="title"/>
          </p:nvPr>
        </p:nvSpPr>
        <p:spPr/>
        <p:txBody>
          <a:bodyPr/>
          <a:lstStyle/>
          <a:p>
            <a:r>
              <a:rPr lang="en-US" dirty="0"/>
              <a:t>Visual Notation – Many Notations</a:t>
            </a:r>
          </a:p>
        </p:txBody>
      </p:sp>
      <p:pic>
        <p:nvPicPr>
          <p:cNvPr id="4" name="Picture 3">
            <a:extLst>
              <a:ext uri="{FF2B5EF4-FFF2-40B4-BE49-F238E27FC236}">
                <a16:creationId xmlns:a16="http://schemas.microsoft.com/office/drawing/2014/main" id="{10E26BA6-FBEE-D34D-B2A4-6272203E7F7F}"/>
              </a:ext>
            </a:extLst>
          </p:cNvPr>
          <p:cNvPicPr>
            <a:picLocks noChangeAspect="1"/>
          </p:cNvPicPr>
          <p:nvPr/>
        </p:nvPicPr>
        <p:blipFill>
          <a:blip r:embed="rId2"/>
          <a:stretch>
            <a:fillRect/>
          </a:stretch>
        </p:blipFill>
        <p:spPr>
          <a:xfrm>
            <a:off x="224512" y="605927"/>
            <a:ext cx="3352800" cy="2986087"/>
          </a:xfrm>
          <a:prstGeom prst="rect">
            <a:avLst/>
          </a:prstGeom>
          <a:ln w="28575">
            <a:solidFill>
              <a:schemeClr val="tx1"/>
            </a:solidFill>
          </a:ln>
        </p:spPr>
      </p:pic>
      <p:pic>
        <p:nvPicPr>
          <p:cNvPr id="5" name="Picture 4">
            <a:extLst>
              <a:ext uri="{FF2B5EF4-FFF2-40B4-BE49-F238E27FC236}">
                <a16:creationId xmlns:a16="http://schemas.microsoft.com/office/drawing/2014/main" id="{82E2DCDE-71C6-2245-A773-2E15F56F047D}"/>
              </a:ext>
            </a:extLst>
          </p:cNvPr>
          <p:cNvPicPr>
            <a:picLocks noChangeAspect="1"/>
          </p:cNvPicPr>
          <p:nvPr/>
        </p:nvPicPr>
        <p:blipFill>
          <a:blip r:embed="rId3"/>
          <a:stretch>
            <a:fillRect/>
          </a:stretch>
        </p:blipFill>
        <p:spPr>
          <a:xfrm>
            <a:off x="4328170" y="523804"/>
            <a:ext cx="3962400" cy="2691328"/>
          </a:xfrm>
          <a:prstGeom prst="rect">
            <a:avLst/>
          </a:prstGeom>
          <a:ln w="28575">
            <a:solidFill>
              <a:schemeClr val="tx1"/>
            </a:solidFill>
          </a:ln>
        </p:spPr>
      </p:pic>
      <p:pic>
        <p:nvPicPr>
          <p:cNvPr id="6" name="Picture 5">
            <a:extLst>
              <a:ext uri="{FF2B5EF4-FFF2-40B4-BE49-F238E27FC236}">
                <a16:creationId xmlns:a16="http://schemas.microsoft.com/office/drawing/2014/main" id="{819C843B-C76C-A645-B489-976D931DA7A4}"/>
              </a:ext>
            </a:extLst>
          </p:cNvPr>
          <p:cNvPicPr>
            <a:picLocks noChangeAspect="1"/>
          </p:cNvPicPr>
          <p:nvPr/>
        </p:nvPicPr>
        <p:blipFill>
          <a:blip r:embed="rId4"/>
          <a:stretch>
            <a:fillRect/>
          </a:stretch>
        </p:blipFill>
        <p:spPr>
          <a:xfrm>
            <a:off x="2590800" y="2338195"/>
            <a:ext cx="3352800" cy="2343355"/>
          </a:xfrm>
          <a:prstGeom prst="rect">
            <a:avLst/>
          </a:prstGeom>
          <a:ln w="28575">
            <a:solidFill>
              <a:schemeClr val="tx1"/>
            </a:solidFill>
          </a:ln>
        </p:spPr>
      </p:pic>
      <p:sp>
        <p:nvSpPr>
          <p:cNvPr id="7" name="TextBox 6">
            <a:extLst>
              <a:ext uri="{FF2B5EF4-FFF2-40B4-BE49-F238E27FC236}">
                <a16:creationId xmlns:a16="http://schemas.microsoft.com/office/drawing/2014/main" id="{D0731F69-562F-2F4B-A38A-C0D5C7A65A56}"/>
              </a:ext>
            </a:extLst>
          </p:cNvPr>
          <p:cNvSpPr txBox="1"/>
          <p:nvPr/>
        </p:nvSpPr>
        <p:spPr>
          <a:xfrm>
            <a:off x="4489687" y="666749"/>
            <a:ext cx="529312" cy="307777"/>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UML</a:t>
            </a:r>
          </a:p>
        </p:txBody>
      </p:sp>
      <p:sp>
        <p:nvSpPr>
          <p:cNvPr id="8" name="TextBox 7">
            <a:extLst>
              <a:ext uri="{FF2B5EF4-FFF2-40B4-BE49-F238E27FC236}">
                <a16:creationId xmlns:a16="http://schemas.microsoft.com/office/drawing/2014/main" id="{433E3698-E0CF-F34C-BA8A-1FB0EF523CD0}"/>
              </a:ext>
            </a:extLst>
          </p:cNvPr>
          <p:cNvSpPr txBox="1"/>
          <p:nvPr/>
        </p:nvSpPr>
        <p:spPr>
          <a:xfrm>
            <a:off x="381000" y="666750"/>
            <a:ext cx="885179" cy="307777"/>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ER Model</a:t>
            </a:r>
          </a:p>
        </p:txBody>
      </p:sp>
      <p:sp>
        <p:nvSpPr>
          <p:cNvPr id="9" name="TextBox 8">
            <a:extLst>
              <a:ext uri="{FF2B5EF4-FFF2-40B4-BE49-F238E27FC236}">
                <a16:creationId xmlns:a16="http://schemas.microsoft.com/office/drawing/2014/main" id="{739F1790-B203-D049-8441-C09AC0C4EDD5}"/>
              </a:ext>
            </a:extLst>
          </p:cNvPr>
          <p:cNvSpPr txBox="1"/>
          <p:nvPr/>
        </p:nvSpPr>
        <p:spPr>
          <a:xfrm>
            <a:off x="2743200" y="4229796"/>
            <a:ext cx="1041760" cy="307777"/>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Crow’s Foot</a:t>
            </a:r>
          </a:p>
        </p:txBody>
      </p:sp>
      <p:sp>
        <p:nvSpPr>
          <p:cNvPr id="10" name="TextBox 9">
            <a:extLst>
              <a:ext uri="{FF2B5EF4-FFF2-40B4-BE49-F238E27FC236}">
                <a16:creationId xmlns:a16="http://schemas.microsoft.com/office/drawing/2014/main" id="{EDC3618D-FE27-5B4A-ADAC-DCB706C42F99}"/>
              </a:ext>
            </a:extLst>
          </p:cNvPr>
          <p:cNvSpPr txBox="1"/>
          <p:nvPr/>
        </p:nvSpPr>
        <p:spPr>
          <a:xfrm>
            <a:off x="6019800" y="3239065"/>
            <a:ext cx="2728632" cy="1446550"/>
          </a:xfrm>
          <a:prstGeom prst="rect">
            <a:avLst/>
          </a:prstGeom>
          <a:noFill/>
        </p:spPr>
        <p:txBody>
          <a:bodyPr wrap="none" rtlCol="0">
            <a:spAutoFit/>
          </a:bodyPr>
          <a:lstStyle/>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“Other,” i.e. PowerPoint is the most</a:t>
            </a:r>
            <a:b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common modeling notation.</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It is easy to get “carried away.”</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The trick is to do “just enough modeling.”</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I mostly use Crow’s Foot</a:t>
            </a:r>
          </a:p>
          <a:p>
            <a:pPr marL="628650" marR="0" lvl="1"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It is “just enough”</a:t>
            </a:r>
          </a:p>
          <a:p>
            <a:pPr marL="628650" marR="0" lvl="1"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But lacks some capabilities.</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The book uses ER notation.</a:t>
            </a:r>
          </a:p>
        </p:txBody>
      </p:sp>
    </p:spTree>
    <p:extLst>
      <p:ext uri="{BB962C8B-B14F-4D97-AF65-F5344CB8AC3E}">
        <p14:creationId xmlns:p14="http://schemas.microsoft.com/office/powerpoint/2010/main" val="141398342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6037761-5ACB-254B-88C8-6F6122EE3541}"/>
              </a:ext>
            </a:extLst>
          </p:cNvPr>
          <p:cNvSpPr>
            <a:spLocks noGrp="1"/>
          </p:cNvSpPr>
          <p:nvPr>
            <p:ph idx="1"/>
          </p:nvPr>
        </p:nvSpPr>
        <p:spPr>
          <a:xfrm>
            <a:off x="76200" y="590550"/>
            <a:ext cx="8915400" cy="4038600"/>
          </a:xfrm>
        </p:spPr>
        <p:txBody>
          <a:bodyPr/>
          <a:lstStyle/>
          <a:p>
            <a:r>
              <a:rPr lang="en-US" sz="1600" dirty="0"/>
              <a:t>The model has:</a:t>
            </a:r>
          </a:p>
          <a:p>
            <a:pPr lvl="1"/>
            <a:r>
              <a:rPr lang="en-US" sz="1400" dirty="0"/>
              <a:t>Four entity sets:</a:t>
            </a:r>
          </a:p>
          <a:p>
            <a:pPr lvl="2"/>
            <a:r>
              <a:rPr lang="en-US" sz="1200" i="1" dirty="0"/>
              <a:t>School</a:t>
            </a:r>
          </a:p>
          <a:p>
            <a:pPr lvl="2"/>
            <a:r>
              <a:rPr lang="en-US" sz="1200" i="1" dirty="0"/>
              <a:t>Department</a:t>
            </a:r>
          </a:p>
          <a:p>
            <a:pPr lvl="2"/>
            <a:r>
              <a:rPr lang="en-US" sz="1200" i="1" dirty="0"/>
              <a:t>Student</a:t>
            </a:r>
          </a:p>
          <a:p>
            <a:pPr lvl="2"/>
            <a:r>
              <a:rPr lang="en-US" sz="1200" i="1" dirty="0"/>
              <a:t>Faculty</a:t>
            </a:r>
          </a:p>
          <a:p>
            <a:pPr lvl="1"/>
            <a:r>
              <a:rPr lang="en-US" sz="1400" dirty="0"/>
              <a:t>Three relationship sets: </a:t>
            </a:r>
          </a:p>
          <a:p>
            <a:pPr lvl="2"/>
            <a:r>
              <a:rPr lang="en-US" sz="1200" i="1" dirty="0"/>
              <a:t>Student-School</a:t>
            </a:r>
          </a:p>
          <a:p>
            <a:pPr lvl="2"/>
            <a:r>
              <a:rPr lang="en-US" sz="1200" i="1" dirty="0"/>
              <a:t>School-Department</a:t>
            </a:r>
          </a:p>
          <a:p>
            <a:pPr lvl="2"/>
            <a:r>
              <a:rPr lang="en-US" sz="1200" i="1" dirty="0"/>
              <a:t>Faculty-Department.</a:t>
            </a:r>
            <a:endParaRPr lang="en-US" sz="1200" dirty="0"/>
          </a:p>
          <a:p>
            <a:r>
              <a:rPr lang="en-US" sz="1600" dirty="0"/>
              <a:t>This is the level of detail I want when I ask for:</a:t>
            </a:r>
          </a:p>
          <a:p>
            <a:pPr lvl="1"/>
            <a:r>
              <a:rPr lang="en-US" sz="1400" dirty="0">
                <a:solidFill>
                  <a:srgbClr val="FF0000"/>
                </a:solidFill>
              </a:rPr>
              <a:t>Conceptual Model diagram.</a:t>
            </a:r>
          </a:p>
          <a:p>
            <a:pPr lvl="1"/>
            <a:r>
              <a:rPr lang="en-US" sz="1400" dirty="0">
                <a:solidFill>
                  <a:srgbClr val="00B050"/>
                </a:solidFill>
              </a:rPr>
              <a:t>Logical Model diagram.</a:t>
            </a:r>
          </a:p>
          <a:p>
            <a:r>
              <a:rPr lang="en-US" sz="1600" dirty="0"/>
              <a:t>Some online tools with “free,” constrained usage.</a:t>
            </a:r>
          </a:p>
          <a:p>
            <a:pPr lvl="1"/>
            <a:r>
              <a:rPr lang="en-US" sz="1400" dirty="0" err="1"/>
              <a:t>Lucidchart</a:t>
            </a:r>
            <a:r>
              <a:rPr lang="en-US" sz="1400" dirty="0"/>
              <a:t> (</a:t>
            </a:r>
            <a:r>
              <a:rPr lang="en-US" sz="1400" dirty="0">
                <a:hlinkClick r:id="rId2"/>
              </a:rPr>
              <a:t>https://www.lucidchart.com/</a:t>
            </a:r>
            <a:r>
              <a:rPr lang="en-US" sz="1400" dirty="0"/>
              <a:t>)</a:t>
            </a:r>
          </a:p>
          <a:p>
            <a:pPr lvl="1"/>
            <a:r>
              <a:rPr lang="en-US" sz="1400" dirty="0" err="1"/>
              <a:t>Vertabelo</a:t>
            </a:r>
            <a:r>
              <a:rPr lang="en-US" sz="1400" dirty="0"/>
              <a:t> (</a:t>
            </a:r>
            <a:r>
              <a:rPr lang="en-US" sz="1400" dirty="0">
                <a:hlinkClick r:id="rId3"/>
              </a:rPr>
              <a:t>https://vertabelo.com/</a:t>
            </a:r>
            <a:r>
              <a:rPr lang="en-US" sz="1400" dirty="0"/>
              <a:t>)</a:t>
            </a:r>
          </a:p>
        </p:txBody>
      </p:sp>
      <p:sp>
        <p:nvSpPr>
          <p:cNvPr id="3" name="Title 2">
            <a:extLst>
              <a:ext uri="{FF2B5EF4-FFF2-40B4-BE49-F238E27FC236}">
                <a16:creationId xmlns:a16="http://schemas.microsoft.com/office/drawing/2014/main" id="{DF645D32-17D2-9C4C-9491-AF24645FE9FE}"/>
              </a:ext>
            </a:extLst>
          </p:cNvPr>
          <p:cNvSpPr>
            <a:spLocks noGrp="1"/>
          </p:cNvSpPr>
          <p:nvPr>
            <p:ph type="title"/>
          </p:nvPr>
        </p:nvSpPr>
        <p:spPr/>
        <p:txBody>
          <a:bodyPr/>
          <a:lstStyle/>
          <a:p>
            <a:r>
              <a:rPr lang="en-US" sz="2400" dirty="0"/>
              <a:t>Do a Slightly More complex University Database ER Model</a:t>
            </a:r>
          </a:p>
        </p:txBody>
      </p:sp>
      <p:pic>
        <p:nvPicPr>
          <p:cNvPr id="6" name="Picture 5">
            <a:extLst>
              <a:ext uri="{FF2B5EF4-FFF2-40B4-BE49-F238E27FC236}">
                <a16:creationId xmlns:a16="http://schemas.microsoft.com/office/drawing/2014/main" id="{1FA12837-7635-49E7-8B7C-2C44F191C168}"/>
              </a:ext>
            </a:extLst>
          </p:cNvPr>
          <p:cNvPicPr>
            <a:picLocks noChangeAspect="1"/>
          </p:cNvPicPr>
          <p:nvPr/>
        </p:nvPicPr>
        <p:blipFill>
          <a:blip r:embed="rId4"/>
          <a:stretch>
            <a:fillRect/>
          </a:stretch>
        </p:blipFill>
        <p:spPr>
          <a:xfrm>
            <a:off x="2743200" y="590550"/>
            <a:ext cx="6034501" cy="2362200"/>
          </a:xfrm>
          <a:prstGeom prst="rect">
            <a:avLst/>
          </a:prstGeom>
        </p:spPr>
      </p:pic>
      <p:sp>
        <p:nvSpPr>
          <p:cNvPr id="4" name="Rectangle 3">
            <a:extLst>
              <a:ext uri="{FF2B5EF4-FFF2-40B4-BE49-F238E27FC236}">
                <a16:creationId xmlns:a16="http://schemas.microsoft.com/office/drawing/2014/main" id="{8A9E10FB-EBC4-CA14-5EAE-C41F58DE0F8E}"/>
              </a:ext>
            </a:extLst>
          </p:cNvPr>
          <p:cNvSpPr/>
          <p:nvPr/>
        </p:nvSpPr>
        <p:spPr>
          <a:xfrm>
            <a:off x="2667000" y="590550"/>
            <a:ext cx="2895600" cy="2133600"/>
          </a:xfrm>
          <a:prstGeom prst="rect">
            <a:avLst/>
          </a:prstGeom>
          <a:no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5" name="Rectangle 4">
            <a:extLst>
              <a:ext uri="{FF2B5EF4-FFF2-40B4-BE49-F238E27FC236}">
                <a16:creationId xmlns:a16="http://schemas.microsoft.com/office/drawing/2014/main" id="{AC8C2DAF-AF61-5669-0DF2-22A027EF095B}"/>
              </a:ext>
            </a:extLst>
          </p:cNvPr>
          <p:cNvSpPr/>
          <p:nvPr/>
        </p:nvSpPr>
        <p:spPr>
          <a:xfrm>
            <a:off x="5722350" y="590550"/>
            <a:ext cx="2964450" cy="2438400"/>
          </a:xfrm>
          <a:prstGeom prst="rect">
            <a:avLst/>
          </a:prstGeom>
          <a:noFill/>
          <a:ln w="38100">
            <a:solidFill>
              <a:srgbClr val="00B050"/>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198019814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8A299AD-2B1D-E443-8963-1B5F00E06A89}"/>
              </a:ext>
            </a:extLst>
          </p:cNvPr>
          <p:cNvSpPr>
            <a:spLocks noGrp="1"/>
          </p:cNvSpPr>
          <p:nvPr>
            <p:ph idx="1"/>
          </p:nvPr>
        </p:nvSpPr>
        <p:spPr>
          <a:xfrm>
            <a:off x="304800" y="514350"/>
            <a:ext cx="7848600" cy="4114800"/>
          </a:xfrm>
        </p:spPr>
        <p:txBody>
          <a:bodyPr/>
          <a:lstStyle/>
          <a:p>
            <a:r>
              <a:rPr lang="en-US" sz="1600" dirty="0"/>
              <a:t>Attribute annotations:</a:t>
            </a:r>
          </a:p>
          <a:p>
            <a:pPr lvl="1"/>
            <a:r>
              <a:rPr lang="en-US" sz="1400" dirty="0"/>
              <a:t>PK = Primary Key</a:t>
            </a:r>
          </a:p>
          <a:p>
            <a:pPr lvl="1"/>
            <a:r>
              <a:rPr lang="en-US" sz="1400" dirty="0"/>
              <a:t>FK = Foreign Key</a:t>
            </a:r>
            <a:br>
              <a:rPr lang="en-US" sz="1400" dirty="0"/>
            </a:br>
            <a:endParaRPr lang="en-US" sz="1400" dirty="0"/>
          </a:p>
          <a:p>
            <a:r>
              <a:rPr lang="en-US" sz="1600" dirty="0"/>
              <a:t>Line annotations:</a:t>
            </a:r>
          </a:p>
          <a:p>
            <a:endParaRPr lang="en-US" sz="1600" dirty="0"/>
          </a:p>
          <a:p>
            <a:endParaRPr lang="en-US" sz="1600" dirty="0"/>
          </a:p>
          <a:p>
            <a:endParaRPr lang="en-US" sz="1600" dirty="0"/>
          </a:p>
          <a:p>
            <a:endParaRPr lang="en-US" sz="1600" dirty="0"/>
          </a:p>
          <a:p>
            <a:endParaRPr lang="en-US" sz="1600" dirty="0"/>
          </a:p>
          <a:p>
            <a:pPr marL="0" indent="0">
              <a:buNone/>
            </a:pPr>
            <a:br>
              <a:rPr lang="en-US" sz="1600" dirty="0"/>
            </a:br>
            <a:endParaRPr lang="en-US" sz="1600" dirty="0"/>
          </a:p>
          <a:p>
            <a:r>
              <a:rPr lang="en-US" sz="1600" dirty="0"/>
              <a:t>We will learn over time and there are good tutorials (</a:t>
            </a:r>
            <a:r>
              <a:rPr lang="en-US" sz="1600" dirty="0">
                <a:hlinkClick r:id="rId2"/>
              </a:rPr>
              <a:t>https://www.lucidchart.com/pages/er-diagrams</a:t>
            </a:r>
            <a:r>
              <a:rPr lang="en-US" sz="1600" dirty="0"/>
              <a:t>) to help study and refresh.</a:t>
            </a:r>
          </a:p>
        </p:txBody>
      </p:sp>
      <p:sp>
        <p:nvSpPr>
          <p:cNvPr id="3" name="Title 2">
            <a:extLst>
              <a:ext uri="{FF2B5EF4-FFF2-40B4-BE49-F238E27FC236}">
                <a16:creationId xmlns:a16="http://schemas.microsoft.com/office/drawing/2014/main" id="{90C106CF-F862-5145-B8ED-A63C3CA93C9E}"/>
              </a:ext>
            </a:extLst>
          </p:cNvPr>
          <p:cNvSpPr>
            <a:spLocks noGrp="1"/>
          </p:cNvSpPr>
          <p:nvPr>
            <p:ph type="title"/>
          </p:nvPr>
        </p:nvSpPr>
        <p:spPr/>
        <p:txBody>
          <a:bodyPr/>
          <a:lstStyle/>
          <a:p>
            <a:r>
              <a:rPr lang="en-US" dirty="0"/>
              <a:t>Notation has Precise Meaning</a:t>
            </a:r>
          </a:p>
        </p:txBody>
      </p:sp>
      <p:pic>
        <p:nvPicPr>
          <p:cNvPr id="5" name="Picture 4">
            <a:extLst>
              <a:ext uri="{FF2B5EF4-FFF2-40B4-BE49-F238E27FC236}">
                <a16:creationId xmlns:a16="http://schemas.microsoft.com/office/drawing/2014/main" id="{61D76DE2-A2BA-3246-BD06-48BF2D8ACEF2}"/>
              </a:ext>
            </a:extLst>
          </p:cNvPr>
          <p:cNvPicPr>
            <a:picLocks noChangeAspect="1"/>
          </p:cNvPicPr>
          <p:nvPr/>
        </p:nvPicPr>
        <p:blipFill>
          <a:blip r:embed="rId3"/>
          <a:stretch>
            <a:fillRect/>
          </a:stretch>
        </p:blipFill>
        <p:spPr>
          <a:xfrm>
            <a:off x="685800" y="1885950"/>
            <a:ext cx="2984500" cy="1781517"/>
          </a:xfrm>
          <a:prstGeom prst="rect">
            <a:avLst/>
          </a:prstGeom>
        </p:spPr>
      </p:pic>
      <p:sp>
        <p:nvSpPr>
          <p:cNvPr id="6" name="TextBox 5">
            <a:extLst>
              <a:ext uri="{FF2B5EF4-FFF2-40B4-BE49-F238E27FC236}">
                <a16:creationId xmlns:a16="http://schemas.microsoft.com/office/drawing/2014/main" id="{015FA813-2810-324E-A5D7-653C29A54C60}"/>
              </a:ext>
            </a:extLst>
          </p:cNvPr>
          <p:cNvSpPr txBox="1"/>
          <p:nvPr/>
        </p:nvSpPr>
        <p:spPr>
          <a:xfrm>
            <a:off x="5105400" y="666750"/>
            <a:ext cx="2895600" cy="1077218"/>
          </a:xfrm>
          <a:prstGeom prst="rect">
            <a:avLst/>
          </a:prstGeom>
          <a:noFill/>
        </p:spPr>
        <p:txBody>
          <a:bodyPr wrap="square" rtlCol="0">
            <a:spAutoFit/>
          </a:bodyPr>
          <a:lstStyle/>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We will spend a lot of time</a:t>
            </a:r>
            <a:b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discussing keys.</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We will start in a couple</a:t>
            </a:r>
            <a:b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of slides.</a:t>
            </a:r>
          </a:p>
        </p:txBody>
      </p:sp>
    </p:spTree>
    <p:extLst>
      <p:ext uri="{BB962C8B-B14F-4D97-AF65-F5344CB8AC3E}">
        <p14:creationId xmlns:p14="http://schemas.microsoft.com/office/powerpoint/2010/main" val="289618937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0C106CF-F862-5145-B8ED-A63C3CA93C9E}"/>
              </a:ext>
            </a:extLst>
          </p:cNvPr>
          <p:cNvSpPr>
            <a:spLocks noGrp="1"/>
          </p:cNvSpPr>
          <p:nvPr>
            <p:ph type="title"/>
          </p:nvPr>
        </p:nvSpPr>
        <p:spPr/>
        <p:txBody>
          <a:bodyPr/>
          <a:lstStyle/>
          <a:p>
            <a:r>
              <a:rPr lang="en-US" dirty="0"/>
              <a:t>What Does this Mean? Let’s Get Started</a:t>
            </a:r>
          </a:p>
        </p:txBody>
      </p:sp>
      <p:pic>
        <p:nvPicPr>
          <p:cNvPr id="10" name="Picture 9">
            <a:extLst>
              <a:ext uri="{FF2B5EF4-FFF2-40B4-BE49-F238E27FC236}">
                <a16:creationId xmlns:a16="http://schemas.microsoft.com/office/drawing/2014/main" id="{644F6D43-6385-FF41-AA53-BC65606517CC}"/>
              </a:ext>
            </a:extLst>
          </p:cNvPr>
          <p:cNvPicPr>
            <a:picLocks noChangeAspect="1"/>
          </p:cNvPicPr>
          <p:nvPr/>
        </p:nvPicPr>
        <p:blipFill>
          <a:blip r:embed="rId2"/>
          <a:stretch>
            <a:fillRect/>
          </a:stretch>
        </p:blipFill>
        <p:spPr>
          <a:xfrm>
            <a:off x="240527" y="1129281"/>
            <a:ext cx="3435515" cy="848974"/>
          </a:xfrm>
          <a:prstGeom prst="rect">
            <a:avLst/>
          </a:prstGeom>
        </p:spPr>
      </p:pic>
      <p:sp>
        <p:nvSpPr>
          <p:cNvPr id="11" name="TextBox 10">
            <a:extLst>
              <a:ext uri="{FF2B5EF4-FFF2-40B4-BE49-F238E27FC236}">
                <a16:creationId xmlns:a16="http://schemas.microsoft.com/office/drawing/2014/main" id="{3E4612A9-A7FB-D74D-AF2E-44442A919EA1}"/>
              </a:ext>
            </a:extLst>
          </p:cNvPr>
          <p:cNvSpPr txBox="1"/>
          <p:nvPr/>
        </p:nvSpPr>
        <p:spPr>
          <a:xfrm>
            <a:off x="145739" y="455320"/>
            <a:ext cx="8312461" cy="584775"/>
          </a:xfrm>
          <a:prstGeom prst="rect">
            <a:avLst/>
          </a:prstGeom>
          <a:noFill/>
        </p:spPr>
        <p:txBody>
          <a:bodyPr wrap="squar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Primary Key </a:t>
            </a: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means that the value occurs </a:t>
            </a:r>
            <a:r>
              <a:rPr kumimoji="0" lang="en-US" sz="1600" b="1" i="0" u="none" strike="noStrike" kern="1200" cap="none" spc="0" normalizeH="0" baseline="0" noProof="0" dirty="0">
                <a:ln>
                  <a:noFill/>
                </a:ln>
                <a:solidFill>
                  <a:prstClr val="black"/>
                </a:solidFill>
                <a:effectLst/>
                <a:uLnTx/>
                <a:uFillTx/>
                <a:latin typeface="Calibri" charset="0"/>
                <a:ea typeface="ＭＳ Ｐゴシック" charset="-128"/>
                <a:cs typeface="+mn-cs"/>
              </a:rPr>
              <a:t>at most once.</a:t>
            </a:r>
          </a:p>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charset="0"/>
                <a:ea typeface="ＭＳ Ｐゴシック" charset="-128"/>
                <a:cs typeface="+mn-cs"/>
              </a:rPr>
              <a:t>This is a statement about the </a:t>
            </a:r>
            <a:r>
              <a:rPr kumimoji="0" lang="en-US" sz="1600" b="1" i="0" u="sng" strike="noStrike" kern="1200" cap="none" spc="0" normalizeH="0" baseline="0" noProof="0" dirty="0">
                <a:ln>
                  <a:noFill/>
                </a:ln>
                <a:solidFill>
                  <a:prstClr val="black"/>
                </a:solidFill>
                <a:effectLst/>
                <a:uLnTx/>
                <a:uFillTx/>
                <a:latin typeface="Calibri" charset="0"/>
                <a:ea typeface="ＭＳ Ｐゴシック" charset="-128"/>
                <a:cs typeface="+mn-cs"/>
              </a:rPr>
              <a:t>domain,</a:t>
            </a:r>
            <a:r>
              <a:rPr kumimoji="0" lang="en-US" sz="1600" b="1" i="0" u="none" strike="noStrike" kern="1200" cap="none" spc="0" normalizeH="0" baseline="0" noProof="0" dirty="0">
                <a:ln>
                  <a:noFill/>
                </a:ln>
                <a:solidFill>
                  <a:prstClr val="black"/>
                </a:solidFill>
                <a:effectLst/>
                <a:uLnTx/>
                <a:uFillTx/>
                <a:latin typeface="Calibri" charset="0"/>
                <a:ea typeface="ＭＳ Ｐゴシック" charset="-128"/>
                <a:cs typeface="+mn-cs"/>
              </a:rPr>
              <a:t> not the actual data </a:t>
            </a:r>
            <a:r>
              <a:rPr kumimoji="0" lang="en-US" sz="1600" b="1" i="0" u="sng" strike="noStrike" kern="1200" cap="none" spc="0" normalizeH="0" baseline="0" noProof="0" dirty="0">
                <a:ln>
                  <a:noFill/>
                </a:ln>
                <a:solidFill>
                  <a:prstClr val="black"/>
                </a:solidFill>
                <a:effectLst/>
                <a:uLnTx/>
                <a:uFillTx/>
                <a:latin typeface="Calibri" charset="0"/>
                <a:ea typeface="ＭＳ Ｐゴシック" charset="-128"/>
                <a:cs typeface="+mn-cs"/>
              </a:rPr>
              <a:t>currently</a:t>
            </a:r>
            <a:r>
              <a:rPr kumimoji="0" lang="en-US" sz="1600" b="1" i="0" u="none" strike="noStrike" kern="1200" cap="none" spc="0" normalizeH="0" baseline="0" noProof="0" dirty="0">
                <a:ln>
                  <a:noFill/>
                </a:ln>
                <a:solidFill>
                  <a:prstClr val="black"/>
                </a:solidFill>
                <a:effectLst/>
                <a:uLnTx/>
                <a:uFillTx/>
                <a:latin typeface="Calibri" charset="0"/>
                <a:ea typeface="ＭＳ Ｐゴシック" charset="-128"/>
                <a:cs typeface="+mn-cs"/>
              </a:rPr>
              <a:t> in the table.</a:t>
            </a:r>
            <a:endPar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endParaRPr>
          </a:p>
        </p:txBody>
      </p:sp>
      <p:sp>
        <p:nvSpPr>
          <p:cNvPr id="12" name="Rectangle 11">
            <a:extLst>
              <a:ext uri="{FF2B5EF4-FFF2-40B4-BE49-F238E27FC236}">
                <a16:creationId xmlns:a16="http://schemas.microsoft.com/office/drawing/2014/main" id="{BD50BE91-8083-114F-A240-4C5D352EBC69}"/>
              </a:ext>
            </a:extLst>
          </p:cNvPr>
          <p:cNvSpPr/>
          <p:nvPr/>
        </p:nvSpPr>
        <p:spPr>
          <a:xfrm>
            <a:off x="240527" y="1129281"/>
            <a:ext cx="726764" cy="848974"/>
          </a:xfrm>
          <a:prstGeom prst="rect">
            <a:avLst/>
          </a:prstGeom>
          <a:no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pic>
        <p:nvPicPr>
          <p:cNvPr id="13" name="Picture 12">
            <a:extLst>
              <a:ext uri="{FF2B5EF4-FFF2-40B4-BE49-F238E27FC236}">
                <a16:creationId xmlns:a16="http://schemas.microsoft.com/office/drawing/2014/main" id="{B9228064-4061-8F4D-8C11-6D4C6F538B37}"/>
              </a:ext>
            </a:extLst>
          </p:cNvPr>
          <p:cNvPicPr>
            <a:picLocks noChangeAspect="1"/>
          </p:cNvPicPr>
          <p:nvPr/>
        </p:nvPicPr>
        <p:blipFill>
          <a:blip r:embed="rId3"/>
          <a:stretch>
            <a:fillRect/>
          </a:stretch>
        </p:blipFill>
        <p:spPr>
          <a:xfrm>
            <a:off x="228600" y="2840463"/>
            <a:ext cx="3875752" cy="848974"/>
          </a:xfrm>
          <a:prstGeom prst="rect">
            <a:avLst/>
          </a:prstGeom>
        </p:spPr>
      </p:pic>
      <p:sp>
        <p:nvSpPr>
          <p:cNvPr id="14" name="Rectangle 13">
            <a:extLst>
              <a:ext uri="{FF2B5EF4-FFF2-40B4-BE49-F238E27FC236}">
                <a16:creationId xmlns:a16="http://schemas.microsoft.com/office/drawing/2014/main" id="{463A4DA0-5A99-484B-BFF8-65FCAD284B37}"/>
              </a:ext>
            </a:extLst>
          </p:cNvPr>
          <p:cNvSpPr/>
          <p:nvPr/>
        </p:nvSpPr>
        <p:spPr>
          <a:xfrm>
            <a:off x="3417923" y="2838374"/>
            <a:ext cx="616203" cy="848974"/>
          </a:xfrm>
          <a:prstGeom prst="rect">
            <a:avLst/>
          </a:prstGeom>
          <a:noFill/>
          <a:ln w="38100">
            <a:solidFill>
              <a:srgbClr val="7030A0"/>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5" name="TextBox 14">
            <a:extLst>
              <a:ext uri="{FF2B5EF4-FFF2-40B4-BE49-F238E27FC236}">
                <a16:creationId xmlns:a16="http://schemas.microsoft.com/office/drawing/2014/main" id="{A375827B-9D63-3B40-B81B-3F74F73E7074}"/>
              </a:ext>
            </a:extLst>
          </p:cNvPr>
          <p:cNvSpPr txBox="1"/>
          <p:nvPr/>
        </p:nvSpPr>
        <p:spPr>
          <a:xfrm>
            <a:off x="76200" y="2196431"/>
            <a:ext cx="8469534" cy="584775"/>
          </a:xfrm>
          <a:prstGeom prst="rect">
            <a:avLst/>
          </a:prstGeom>
          <a:noFill/>
        </p:spPr>
        <p:txBody>
          <a:bodyPr wrap="squar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7030A0"/>
                </a:solidFill>
                <a:effectLst/>
                <a:uLnTx/>
                <a:uFillTx/>
                <a:latin typeface="Calibri" charset="0"/>
                <a:ea typeface="ＭＳ Ｐゴシック" charset="-128"/>
                <a:cs typeface="+mn-cs"/>
              </a:rPr>
              <a:t>Foreign Key </a:t>
            </a: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means that if a value occurs in </a:t>
            </a:r>
            <a:r>
              <a:rPr kumimoji="0" lang="en-US" sz="1600" b="0" i="0" u="none" strike="noStrike" kern="1200" cap="none" spc="0" normalizeH="0" baseline="0" noProof="0" dirty="0" err="1">
                <a:ln>
                  <a:noFill/>
                </a:ln>
                <a:solidFill>
                  <a:srgbClr val="7030A0"/>
                </a:solidFill>
                <a:effectLst/>
                <a:uLnTx/>
                <a:uFillTx/>
                <a:latin typeface="Calibri" charset="0"/>
                <a:ea typeface="ＭＳ Ｐゴシック" charset="-128"/>
                <a:cs typeface="+mn-cs"/>
              </a:rPr>
              <a:t>school_id</a:t>
            </a:r>
            <a:r>
              <a:rPr kumimoji="0" lang="en-US" sz="1600" b="0" i="0" u="none" strike="noStrike" kern="1200" cap="none" spc="0" normalizeH="0" baseline="0" noProof="0" dirty="0">
                <a:ln>
                  <a:noFill/>
                </a:ln>
                <a:solidFill>
                  <a:srgbClr val="7030A0"/>
                </a:solidFill>
                <a:effectLst/>
                <a:uLnTx/>
                <a:uFillTx/>
                <a:latin typeface="Calibri" charset="0"/>
                <a:ea typeface="ＭＳ Ｐゴシック" charset="-128"/>
                <a:cs typeface="+mn-cs"/>
              </a:rPr>
              <a:t> </a:t>
            </a: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for any row, there must be a row in School with </a:t>
            </a: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that key.</a:t>
            </a:r>
          </a:p>
        </p:txBody>
      </p:sp>
      <p:sp>
        <p:nvSpPr>
          <p:cNvPr id="16" name="TextBox 15">
            <a:extLst>
              <a:ext uri="{FF2B5EF4-FFF2-40B4-BE49-F238E27FC236}">
                <a16:creationId xmlns:a16="http://schemas.microsoft.com/office/drawing/2014/main" id="{865085FC-2832-3C45-97A1-E4B35977FB50}"/>
              </a:ext>
            </a:extLst>
          </p:cNvPr>
          <p:cNvSpPr txBox="1"/>
          <p:nvPr/>
        </p:nvSpPr>
        <p:spPr>
          <a:xfrm>
            <a:off x="152400" y="3790950"/>
            <a:ext cx="5067669" cy="830997"/>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The line notations mean:</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A student is related to EXACTLY ONE school.</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A School may be related to 0, 1 or many students.</a:t>
            </a:r>
          </a:p>
        </p:txBody>
      </p:sp>
    </p:spTree>
    <p:extLst>
      <p:ext uri="{BB962C8B-B14F-4D97-AF65-F5344CB8AC3E}">
        <p14:creationId xmlns:p14="http://schemas.microsoft.com/office/powerpoint/2010/main" val="189766781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778" name="Rectangle 2"/>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ER model -- Database Modeling</a:t>
            </a:r>
          </a:p>
        </p:txBody>
      </p:sp>
      <p:sp>
        <p:nvSpPr>
          <p:cNvPr id="12291" name="Rectangle 3"/>
          <p:cNvSpPr>
            <a:spLocks noGrp="1" noChangeArrowheads="1"/>
          </p:cNvSpPr>
          <p:nvPr>
            <p:ph type="body" idx="1"/>
          </p:nvPr>
        </p:nvSpPr>
        <p:spPr>
          <a:xfrm>
            <a:off x="1719262" y="916782"/>
            <a:ext cx="5714810" cy="2759107"/>
          </a:xfrm>
        </p:spPr>
        <p:txBody>
          <a:bodyPr/>
          <a:lstStyle/>
          <a:p>
            <a:r>
              <a:rPr lang="en-US" altLang="en-US" dirty="0"/>
              <a:t>The ER data mode was developed to facilitate database design by allowing specification of an </a:t>
            </a:r>
            <a:r>
              <a:rPr lang="en-US" altLang="en-US" b="1" dirty="0">
                <a:solidFill>
                  <a:srgbClr val="002060"/>
                </a:solidFill>
              </a:rPr>
              <a:t>enterprise schema </a:t>
            </a:r>
            <a:r>
              <a:rPr lang="en-US" altLang="en-US" dirty="0"/>
              <a:t>that represents the overall logical structure of a database.</a:t>
            </a:r>
          </a:p>
          <a:p>
            <a:r>
              <a:rPr lang="en-US" altLang="en-US" dirty="0"/>
              <a:t>The ER data model employs three basic concepts: </a:t>
            </a:r>
          </a:p>
          <a:p>
            <a:pPr lvl="1"/>
            <a:r>
              <a:rPr lang="en-US" altLang="en-US" dirty="0">
                <a:ea typeface="ＭＳ Ｐゴシック" panose="020B0600070205080204" pitchFamily="34" charset="-128"/>
              </a:rPr>
              <a:t>entity sets,</a:t>
            </a:r>
          </a:p>
          <a:p>
            <a:pPr lvl="1"/>
            <a:r>
              <a:rPr lang="en-US" altLang="en-US" dirty="0">
                <a:ea typeface="ＭＳ Ｐゴシック" panose="020B0600070205080204" pitchFamily="34" charset="-128"/>
              </a:rPr>
              <a:t>relationship sets, </a:t>
            </a:r>
          </a:p>
          <a:p>
            <a:pPr lvl="1"/>
            <a:r>
              <a:rPr lang="en-US" altLang="en-US" dirty="0">
                <a:ea typeface="ＭＳ Ｐゴシック" panose="020B0600070205080204" pitchFamily="34" charset="-128"/>
              </a:rPr>
              <a:t>attributes.</a:t>
            </a:r>
          </a:p>
          <a:p>
            <a:r>
              <a:rPr lang="en-US" altLang="en-US" dirty="0"/>
              <a:t>The ER model also has an associated diagrammatic representation, the </a:t>
            </a:r>
            <a:r>
              <a:rPr lang="en-US" altLang="en-US" b="1" dirty="0">
                <a:solidFill>
                  <a:srgbClr val="002060"/>
                </a:solidFill>
              </a:rPr>
              <a:t>ER diagram</a:t>
            </a:r>
            <a:r>
              <a:rPr lang="en-US" altLang="en-US" dirty="0"/>
              <a:t>, which can express the overall logical structure of a database graphically</a:t>
            </a:r>
            <a:r>
              <a:rPr lang="en-US" altLang="en-US" sz="1500" dirty="0"/>
              <a:t>.</a:t>
            </a:r>
          </a:p>
          <a:p>
            <a:pPr>
              <a:buFont typeface="Monotype Sorts" charset="2"/>
              <a:buNone/>
            </a:pPr>
            <a:endParaRPr lang="en-US" altLang="en-US" dirty="0"/>
          </a:p>
          <a:p>
            <a:endParaRPr lang="en-US" altLang="en-US" dirty="0"/>
          </a:p>
        </p:txBody>
      </p:sp>
      <p:sp>
        <p:nvSpPr>
          <p:cNvPr id="4" name="TextBox 3">
            <a:extLst>
              <a:ext uri="{FF2B5EF4-FFF2-40B4-BE49-F238E27FC236}">
                <a16:creationId xmlns:a16="http://schemas.microsoft.com/office/drawing/2014/main" id="{616E3EAC-0D45-7B41-888A-00F7B2E848C1}"/>
              </a:ext>
            </a:extLst>
          </p:cNvPr>
          <p:cNvSpPr txBox="1"/>
          <p:nvPr/>
        </p:nvSpPr>
        <p:spPr>
          <a:xfrm>
            <a:off x="381000" y="3409950"/>
            <a:ext cx="7458709" cy="1200329"/>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Comments:</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The book and slides do not do a great job of motivating the ER model or</a:t>
            </a:r>
            <a:b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ER diagrams.</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Why do people and teams think about or use the ER model and modeling?</a:t>
            </a:r>
          </a:p>
        </p:txBody>
      </p:sp>
    </p:spTree>
    <p:extLst>
      <p:ext uri="{BB962C8B-B14F-4D97-AF65-F5344CB8AC3E}">
        <p14:creationId xmlns:p14="http://schemas.microsoft.com/office/powerpoint/2010/main" val="32343784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97451"/>
            <a:ext cx="9144000" cy="28623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3600" i="1" dirty="0">
                <a:solidFill>
                  <a:schemeClr val="bg1"/>
                </a:solidFill>
              </a:rPr>
              <a:t>Well-Being Announcement</a:t>
            </a:r>
          </a:p>
          <a:p>
            <a:pPr algn="ctr"/>
            <a:endParaRPr lang="en-US" altLang="en-US" sz="2800" i="1" dirty="0">
              <a:solidFill>
                <a:schemeClr val="bg1"/>
              </a:solidFill>
            </a:endParaRPr>
          </a:p>
          <a:p>
            <a:pPr algn="ctr"/>
            <a:r>
              <a:rPr lang="en-US" altLang="en-US" sz="3600" i="1" dirty="0">
                <a:solidFill>
                  <a:srgbClr val="FFFF00"/>
                </a:solidFill>
              </a:rPr>
              <a:t>No peanuts, nuts, nut or peanut products,</a:t>
            </a:r>
            <a:br>
              <a:rPr lang="en-US" altLang="en-US" sz="3600" i="1" dirty="0">
                <a:solidFill>
                  <a:srgbClr val="FFFF00"/>
                </a:solidFill>
              </a:rPr>
            </a:br>
            <a:r>
              <a:rPr lang="en-US" altLang="en-US" sz="3600" i="1" dirty="0">
                <a:solidFill>
                  <a:srgbClr val="FFFF00"/>
                </a:solidFill>
              </a:rPr>
              <a:t>etc. in the classroom, office hours, … …</a:t>
            </a:r>
          </a:p>
          <a:p>
            <a:pPr algn="ctr"/>
            <a:endParaRPr lang="en-US" altLang="en-US" sz="2800" i="1" dirty="0">
              <a:solidFill>
                <a:schemeClr val="bg1"/>
              </a:solidFill>
            </a:endParaRPr>
          </a:p>
          <a:p>
            <a:pPr algn="ctr"/>
            <a:endParaRPr lang="en-US" altLang="en-US" sz="1600" i="1" dirty="0">
              <a:solidFill>
                <a:schemeClr val="bg1"/>
              </a:solidFill>
            </a:endParaRPr>
          </a:p>
        </p:txBody>
      </p:sp>
      <p:sp>
        <p:nvSpPr>
          <p:cNvPr id="8" name="TextBox 9"/>
          <p:cNvSpPr txBox="1">
            <a:spLocks noChangeArrowheads="1"/>
          </p:cNvSpPr>
          <p:nvPr/>
        </p:nvSpPr>
        <p:spPr bwMode="auto">
          <a:xfrm>
            <a:off x="0" y="4695825"/>
            <a:ext cx="6781800" cy="3502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5</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W4111_002_2024_1: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364594718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D1DFD68-CDD2-1F4A-B52F-983ECC415156}"/>
              </a:ext>
            </a:extLst>
          </p:cNvPr>
          <p:cNvSpPr>
            <a:spLocks noGrp="1"/>
          </p:cNvSpPr>
          <p:nvPr>
            <p:ph idx="1"/>
          </p:nvPr>
        </p:nvSpPr>
        <p:spPr>
          <a:xfrm>
            <a:off x="152399" y="514350"/>
            <a:ext cx="5019166" cy="4114800"/>
          </a:xfrm>
        </p:spPr>
        <p:txBody>
          <a:bodyPr/>
          <a:lstStyle/>
          <a:p>
            <a:r>
              <a:rPr lang="en-US" sz="1400" dirty="0"/>
              <a:t>ER Model: Agility, Separation of Concerns</a:t>
            </a:r>
          </a:p>
          <a:p>
            <a:pPr lvl="1"/>
            <a:r>
              <a:rPr lang="en-US" sz="1200" dirty="0"/>
              <a:t>ER model is a generalization that most</a:t>
            </a:r>
            <a:br>
              <a:rPr lang="en-US" sz="1200" dirty="0"/>
            </a:br>
            <a:r>
              <a:rPr lang="en-US" sz="1200" dirty="0"/>
              <a:t>DB models implement in some form.</a:t>
            </a:r>
          </a:p>
          <a:p>
            <a:pPr lvl="1"/>
            <a:r>
              <a:rPr lang="en-US" sz="1200" dirty="0"/>
              <a:t>Using the ER model enables:</a:t>
            </a:r>
          </a:p>
          <a:p>
            <a:pPr lvl="2"/>
            <a:r>
              <a:rPr lang="en-US" sz="1100" dirty="0"/>
              <a:t>Thinking about and collaborating on design</a:t>
            </a:r>
            <a:br>
              <a:rPr lang="en-US" sz="1100" dirty="0"/>
            </a:br>
            <a:r>
              <a:rPr lang="en-US" sz="1100" dirty="0"/>
              <a:t>with getting bogged down in details.</a:t>
            </a:r>
          </a:p>
          <a:p>
            <a:pPr lvl="2"/>
            <a:r>
              <a:rPr lang="en-US" sz="1100" dirty="0"/>
              <a:t>Enable flexible choices about how to realize/Implement data.</a:t>
            </a:r>
            <a:br>
              <a:rPr lang="en-US" sz="1100" dirty="0"/>
            </a:br>
            <a:br>
              <a:rPr lang="en-US" sz="1100" dirty="0"/>
            </a:br>
            <a:endParaRPr lang="en-US" sz="1100" dirty="0"/>
          </a:p>
          <a:p>
            <a:r>
              <a:rPr lang="en-US" sz="1400" dirty="0"/>
              <a:t>ER Diagrams: Communication, Quality, Precision</a:t>
            </a:r>
          </a:p>
          <a:p>
            <a:pPr lvl="1"/>
            <a:r>
              <a:rPr lang="en-US" sz="1200" dirty="0"/>
              <a:t>With a little experience, everyone can understand and ER diagram.</a:t>
            </a:r>
          </a:p>
          <a:p>
            <a:pPr lvl="1"/>
            <a:r>
              <a:rPr lang="en-US" sz="1200" dirty="0"/>
              <a:t>Easier to discuss and collaborate on application’s data than showing SQL table definitions, JSON, ... ...</a:t>
            </a:r>
          </a:p>
          <a:p>
            <a:pPr lvl="1"/>
            <a:r>
              <a:rPr lang="en-US" sz="1200" dirty="0"/>
              <a:t>People think visually. That is why we have whiteboards. ER diagrams are precise and unambiguous.</a:t>
            </a:r>
          </a:p>
          <a:p>
            <a:pPr lvl="1"/>
            <a:r>
              <a:rPr lang="en-US" sz="1200" dirty="0"/>
              <a:t>Guides you to think about relationships, keys, ... And prevents “re-dos” later in the process. It is easier to fix a diagram than a database schema.</a:t>
            </a:r>
          </a:p>
        </p:txBody>
      </p:sp>
      <p:sp>
        <p:nvSpPr>
          <p:cNvPr id="3" name="Title 2">
            <a:extLst>
              <a:ext uri="{FF2B5EF4-FFF2-40B4-BE49-F238E27FC236}">
                <a16:creationId xmlns:a16="http://schemas.microsoft.com/office/drawing/2014/main" id="{9F322F14-5462-844B-AFCD-40EAC9AF9863}"/>
              </a:ext>
            </a:extLst>
          </p:cNvPr>
          <p:cNvSpPr>
            <a:spLocks noGrp="1"/>
          </p:cNvSpPr>
          <p:nvPr>
            <p:ph type="title"/>
          </p:nvPr>
        </p:nvSpPr>
        <p:spPr/>
        <p:txBody>
          <a:bodyPr/>
          <a:lstStyle/>
          <a:p>
            <a:r>
              <a:rPr lang="en-US" dirty="0"/>
              <a:t>ER Model and ER Modeling</a:t>
            </a:r>
          </a:p>
        </p:txBody>
      </p:sp>
      <p:sp>
        <p:nvSpPr>
          <p:cNvPr id="4" name="Oval 3">
            <a:extLst>
              <a:ext uri="{FF2B5EF4-FFF2-40B4-BE49-F238E27FC236}">
                <a16:creationId xmlns:a16="http://schemas.microsoft.com/office/drawing/2014/main" id="{4D1455C5-38B2-2342-A926-CAD66D0EC889}"/>
              </a:ext>
            </a:extLst>
          </p:cNvPr>
          <p:cNvSpPr/>
          <p:nvPr/>
        </p:nvSpPr>
        <p:spPr>
          <a:xfrm>
            <a:off x="6466208" y="114758"/>
            <a:ext cx="685800" cy="685800"/>
          </a:xfrm>
          <a:prstGeom prst="ellipse">
            <a:avLst/>
          </a:prstGeom>
          <a:solidFill>
            <a:srgbClr val="7030A0"/>
          </a:solidFill>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Calibri"/>
                <a:ea typeface="+mn-ea"/>
                <a:cs typeface="+mn-cs"/>
              </a:rPr>
              <a:t>ER</a:t>
            </a:r>
            <a:br>
              <a:rPr kumimoji="0" lang="en-US" sz="800" b="0" i="0" u="none" strike="noStrike" kern="1200" cap="none" spc="0" normalizeH="0" baseline="0" noProof="0" dirty="0">
                <a:ln>
                  <a:noFill/>
                </a:ln>
                <a:solidFill>
                  <a:prstClr val="white"/>
                </a:solidFill>
                <a:effectLst/>
                <a:uLnTx/>
                <a:uFillTx/>
                <a:latin typeface="Calibri"/>
                <a:ea typeface="+mn-ea"/>
                <a:cs typeface="+mn-cs"/>
              </a:rPr>
            </a:br>
            <a:r>
              <a:rPr kumimoji="0" lang="en-US" sz="800" b="0" i="0" u="none" strike="noStrike" kern="1200" cap="none" spc="0" normalizeH="0" baseline="0" noProof="0" dirty="0">
                <a:ln>
                  <a:noFill/>
                </a:ln>
                <a:solidFill>
                  <a:prstClr val="white"/>
                </a:solidFill>
                <a:effectLst/>
                <a:uLnTx/>
                <a:uFillTx/>
                <a:latin typeface="Calibri"/>
                <a:ea typeface="+mn-ea"/>
                <a:cs typeface="+mn-cs"/>
              </a:rPr>
              <a:t>Model</a:t>
            </a:r>
          </a:p>
        </p:txBody>
      </p:sp>
      <p:sp>
        <p:nvSpPr>
          <p:cNvPr id="5" name="Oval 4">
            <a:extLst>
              <a:ext uri="{FF2B5EF4-FFF2-40B4-BE49-F238E27FC236}">
                <a16:creationId xmlns:a16="http://schemas.microsoft.com/office/drawing/2014/main" id="{4DB9AE52-1D1C-EB45-882F-8FE0701D6E88}"/>
              </a:ext>
            </a:extLst>
          </p:cNvPr>
          <p:cNvSpPr/>
          <p:nvPr/>
        </p:nvSpPr>
        <p:spPr>
          <a:xfrm>
            <a:off x="5221746" y="912305"/>
            <a:ext cx="685800" cy="685800"/>
          </a:xfrm>
          <a:prstGeom prst="ellipse">
            <a:avLst/>
          </a:prstGeom>
          <a:solidFill>
            <a:srgbClr val="1A2C64"/>
          </a:solidFill>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Calibri"/>
                <a:ea typeface="+mn-ea"/>
                <a:cs typeface="+mn-cs"/>
              </a:rPr>
              <a:t>Relational</a:t>
            </a:r>
          </a:p>
        </p:txBody>
      </p:sp>
      <p:sp>
        <p:nvSpPr>
          <p:cNvPr id="6" name="Oval 5">
            <a:extLst>
              <a:ext uri="{FF2B5EF4-FFF2-40B4-BE49-F238E27FC236}">
                <a16:creationId xmlns:a16="http://schemas.microsoft.com/office/drawing/2014/main" id="{ABD97E31-0F88-E546-A34C-9999F22E1121}"/>
              </a:ext>
            </a:extLst>
          </p:cNvPr>
          <p:cNvSpPr/>
          <p:nvPr/>
        </p:nvSpPr>
        <p:spPr>
          <a:xfrm>
            <a:off x="6190601" y="1012738"/>
            <a:ext cx="685800" cy="685800"/>
          </a:xfrm>
          <a:prstGeom prst="ellipse">
            <a:avLst/>
          </a:prstGeom>
          <a:solidFill>
            <a:srgbClr val="00B050"/>
          </a:solidFill>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Calibri"/>
                <a:ea typeface="+mn-ea"/>
                <a:cs typeface="+mn-cs"/>
              </a:rPr>
              <a:t>Doc</a:t>
            </a:r>
            <a:br>
              <a:rPr kumimoji="0" lang="en-US" sz="800" b="0" i="0" u="none" strike="noStrike" kern="1200" cap="none" spc="0" normalizeH="0" baseline="0" noProof="0" dirty="0">
                <a:ln>
                  <a:noFill/>
                </a:ln>
                <a:solidFill>
                  <a:prstClr val="white"/>
                </a:solidFill>
                <a:effectLst/>
                <a:uLnTx/>
                <a:uFillTx/>
                <a:latin typeface="Calibri"/>
                <a:ea typeface="+mn-ea"/>
                <a:cs typeface="+mn-cs"/>
              </a:rPr>
            </a:br>
            <a:r>
              <a:rPr kumimoji="0" lang="en-US" sz="800" b="0" i="0" u="none" strike="noStrike" kern="1200" cap="none" spc="0" normalizeH="0" baseline="0" noProof="0" dirty="0">
                <a:ln>
                  <a:noFill/>
                </a:ln>
                <a:solidFill>
                  <a:prstClr val="white"/>
                </a:solidFill>
                <a:effectLst/>
                <a:uLnTx/>
                <a:uFillTx/>
                <a:latin typeface="Calibri"/>
                <a:ea typeface="+mn-ea"/>
                <a:cs typeface="+mn-cs"/>
              </a:rPr>
              <a:t>Model</a:t>
            </a:r>
          </a:p>
        </p:txBody>
      </p:sp>
      <p:sp>
        <p:nvSpPr>
          <p:cNvPr id="7" name="Oval 6">
            <a:extLst>
              <a:ext uri="{FF2B5EF4-FFF2-40B4-BE49-F238E27FC236}">
                <a16:creationId xmlns:a16="http://schemas.microsoft.com/office/drawing/2014/main" id="{53CD5B81-E5D9-574A-A73A-48F69FE4062D}"/>
              </a:ext>
            </a:extLst>
          </p:cNvPr>
          <p:cNvSpPr/>
          <p:nvPr/>
        </p:nvSpPr>
        <p:spPr>
          <a:xfrm>
            <a:off x="7502356" y="955710"/>
            <a:ext cx="685800" cy="685800"/>
          </a:xfrm>
          <a:prstGeom prst="ellipse">
            <a:avLst/>
          </a:prstGeom>
          <a:solidFill>
            <a:srgbClr val="FFC00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Calibri"/>
                <a:ea typeface="+mn-ea"/>
                <a:cs typeface="+mn-cs"/>
              </a:rPr>
              <a:t>Graph</a:t>
            </a:r>
            <a:br>
              <a:rPr kumimoji="0" lang="en-US" sz="800" b="0" i="0" u="none" strike="noStrike" kern="1200" cap="none" spc="0" normalizeH="0" baseline="0" noProof="0" dirty="0">
                <a:ln>
                  <a:noFill/>
                </a:ln>
                <a:solidFill>
                  <a:prstClr val="white"/>
                </a:solidFill>
                <a:effectLst/>
                <a:uLnTx/>
                <a:uFillTx/>
                <a:latin typeface="Calibri"/>
                <a:ea typeface="+mn-ea"/>
                <a:cs typeface="+mn-cs"/>
              </a:rPr>
            </a:br>
            <a:r>
              <a:rPr kumimoji="0" lang="en-US" sz="800" b="0" i="0" u="none" strike="noStrike" kern="1200" cap="none" spc="0" normalizeH="0" baseline="0" noProof="0" dirty="0">
                <a:ln>
                  <a:noFill/>
                </a:ln>
                <a:solidFill>
                  <a:prstClr val="white"/>
                </a:solidFill>
                <a:effectLst/>
                <a:uLnTx/>
                <a:uFillTx/>
                <a:latin typeface="Calibri"/>
                <a:ea typeface="+mn-ea"/>
                <a:cs typeface="+mn-cs"/>
              </a:rPr>
              <a:t>Model</a:t>
            </a:r>
          </a:p>
        </p:txBody>
      </p:sp>
      <p:sp>
        <p:nvSpPr>
          <p:cNvPr id="8" name="Oval 7">
            <a:extLst>
              <a:ext uri="{FF2B5EF4-FFF2-40B4-BE49-F238E27FC236}">
                <a16:creationId xmlns:a16="http://schemas.microsoft.com/office/drawing/2014/main" id="{06A59DDB-2DE6-DC48-8853-E58F8B58CA20}"/>
              </a:ext>
            </a:extLst>
          </p:cNvPr>
          <p:cNvSpPr/>
          <p:nvPr/>
        </p:nvSpPr>
        <p:spPr>
          <a:xfrm>
            <a:off x="8341626" y="912305"/>
            <a:ext cx="685800" cy="685800"/>
          </a:xfrm>
          <a:prstGeom prst="ellipse">
            <a:avLst/>
          </a:prstGeom>
          <a:solidFill>
            <a:srgbClr val="FF0000"/>
          </a:solidFill>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Calibri"/>
                <a:ea typeface="+mn-ea"/>
                <a:cs typeface="+mn-cs"/>
              </a:rPr>
              <a:t>...</a:t>
            </a:r>
            <a:br>
              <a:rPr kumimoji="0" lang="en-US" sz="800" b="0" i="0" u="none" strike="noStrike" kern="1200" cap="none" spc="0" normalizeH="0" baseline="0" noProof="0" dirty="0">
                <a:ln>
                  <a:noFill/>
                </a:ln>
                <a:solidFill>
                  <a:prstClr val="white"/>
                </a:solidFill>
                <a:effectLst/>
                <a:uLnTx/>
                <a:uFillTx/>
                <a:latin typeface="Calibri"/>
                <a:ea typeface="+mn-ea"/>
                <a:cs typeface="+mn-cs"/>
              </a:rPr>
            </a:br>
            <a:r>
              <a:rPr kumimoji="0" lang="en-US" sz="800" b="0" i="0" u="none" strike="noStrike" kern="1200" cap="none" spc="0" normalizeH="0" baseline="0" noProof="0" dirty="0">
                <a:ln>
                  <a:noFill/>
                </a:ln>
                <a:solidFill>
                  <a:prstClr val="white"/>
                </a:solidFill>
                <a:effectLst/>
                <a:uLnTx/>
                <a:uFillTx/>
                <a:latin typeface="Calibri"/>
                <a:ea typeface="+mn-ea"/>
                <a:cs typeface="+mn-cs"/>
              </a:rPr>
              <a:t>...</a:t>
            </a:r>
          </a:p>
        </p:txBody>
      </p:sp>
      <p:cxnSp>
        <p:nvCxnSpPr>
          <p:cNvPr id="10" name="Straight Connector 9">
            <a:extLst>
              <a:ext uri="{FF2B5EF4-FFF2-40B4-BE49-F238E27FC236}">
                <a16:creationId xmlns:a16="http://schemas.microsoft.com/office/drawing/2014/main" id="{0B73388A-02C7-BD4D-9B67-A536225F2F53}"/>
              </a:ext>
            </a:extLst>
          </p:cNvPr>
          <p:cNvCxnSpPr>
            <a:stCxn id="5" idx="7"/>
            <a:endCxn id="4" idx="2"/>
          </p:cNvCxnSpPr>
          <p:nvPr/>
        </p:nvCxnSpPr>
        <p:spPr>
          <a:xfrm flipV="1">
            <a:off x="5807113" y="457658"/>
            <a:ext cx="659095" cy="555080"/>
          </a:xfrm>
          <a:prstGeom prst="line">
            <a:avLst/>
          </a:prstGeom>
          <a:ln>
            <a:headEnd type="arrow"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86C0E2C1-98B0-994B-B366-A6D62426399D}"/>
              </a:ext>
            </a:extLst>
          </p:cNvPr>
          <p:cNvCxnSpPr>
            <a:cxnSpLocks/>
            <a:stCxn id="6" idx="0"/>
            <a:endCxn id="4" idx="3"/>
          </p:cNvCxnSpPr>
          <p:nvPr/>
        </p:nvCxnSpPr>
        <p:spPr>
          <a:xfrm flipV="1">
            <a:off x="6533501" y="700125"/>
            <a:ext cx="33140" cy="312613"/>
          </a:xfrm>
          <a:prstGeom prst="line">
            <a:avLst/>
          </a:prstGeom>
          <a:ln>
            <a:headEnd type="arrow"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69C2ED9D-3791-E646-A903-A86F3053953F}"/>
              </a:ext>
            </a:extLst>
          </p:cNvPr>
          <p:cNvCxnSpPr>
            <a:cxnSpLocks/>
            <a:endCxn id="4" idx="5"/>
          </p:cNvCxnSpPr>
          <p:nvPr/>
        </p:nvCxnSpPr>
        <p:spPr>
          <a:xfrm flipH="1" flipV="1">
            <a:off x="7051575" y="700125"/>
            <a:ext cx="593090" cy="356018"/>
          </a:xfrm>
          <a:prstGeom prst="line">
            <a:avLst/>
          </a:prstGeom>
          <a:ln>
            <a:headEnd type="arrow"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03B983A7-F4DE-0F49-8C55-8DA2C3397C4E}"/>
              </a:ext>
            </a:extLst>
          </p:cNvPr>
          <p:cNvCxnSpPr>
            <a:cxnSpLocks/>
            <a:stCxn id="8" idx="1"/>
            <a:endCxn id="4" idx="6"/>
          </p:cNvCxnSpPr>
          <p:nvPr/>
        </p:nvCxnSpPr>
        <p:spPr>
          <a:xfrm flipH="1" flipV="1">
            <a:off x="7152008" y="457658"/>
            <a:ext cx="1290051" cy="555080"/>
          </a:xfrm>
          <a:prstGeom prst="line">
            <a:avLst/>
          </a:prstGeom>
          <a:ln>
            <a:headEnd type="arrow" w="med" len="med"/>
            <a:tailEnd type="arrow" w="med" len="med"/>
          </a:ln>
        </p:spPr>
        <p:style>
          <a:lnRef idx="2">
            <a:schemeClr val="accent1"/>
          </a:lnRef>
          <a:fillRef idx="0">
            <a:schemeClr val="accent1"/>
          </a:fillRef>
          <a:effectRef idx="1">
            <a:schemeClr val="accent1"/>
          </a:effectRef>
          <a:fontRef idx="minor">
            <a:schemeClr val="tx1"/>
          </a:fontRef>
        </p:style>
      </p:cxnSp>
      <p:sp>
        <p:nvSpPr>
          <p:cNvPr id="18" name="TextBox 17">
            <a:extLst>
              <a:ext uri="{FF2B5EF4-FFF2-40B4-BE49-F238E27FC236}">
                <a16:creationId xmlns:a16="http://schemas.microsoft.com/office/drawing/2014/main" id="{FB31E33F-FA40-B24A-8611-ABDBADD5A9B1}"/>
              </a:ext>
            </a:extLst>
          </p:cNvPr>
          <p:cNvSpPr txBox="1"/>
          <p:nvPr/>
        </p:nvSpPr>
        <p:spPr>
          <a:xfrm>
            <a:off x="5238858" y="401312"/>
            <a:ext cx="1089657" cy="276999"/>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dirty="0">
                <a:ln>
                  <a:noFill/>
                </a:ln>
                <a:solidFill>
                  <a:srgbClr val="7030A0"/>
                </a:solidFill>
                <a:effectLst/>
                <a:uLnTx/>
                <a:uFillTx/>
                <a:latin typeface="Calibri" charset="0"/>
                <a:ea typeface="ＭＳ Ｐゴシック" charset="-128"/>
                <a:cs typeface="+mn-cs"/>
              </a:rPr>
              <a:t>Generalization</a:t>
            </a:r>
          </a:p>
        </p:txBody>
      </p:sp>
      <p:sp>
        <p:nvSpPr>
          <p:cNvPr id="19" name="TextBox 18">
            <a:extLst>
              <a:ext uri="{FF2B5EF4-FFF2-40B4-BE49-F238E27FC236}">
                <a16:creationId xmlns:a16="http://schemas.microsoft.com/office/drawing/2014/main" id="{6BB12E4B-3DEF-EC4D-B729-8EE9F5C2529F}"/>
              </a:ext>
            </a:extLst>
          </p:cNvPr>
          <p:cNvSpPr txBox="1"/>
          <p:nvPr/>
        </p:nvSpPr>
        <p:spPr>
          <a:xfrm>
            <a:off x="8091165" y="636821"/>
            <a:ext cx="1036694" cy="276999"/>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charset="0"/>
                <a:ea typeface="ＭＳ Ｐゴシック" charset="-128"/>
                <a:cs typeface="+mn-cs"/>
              </a:rPr>
              <a:t>Specialization</a:t>
            </a:r>
          </a:p>
        </p:txBody>
      </p:sp>
      <p:pic>
        <p:nvPicPr>
          <p:cNvPr id="25" name="Picture 24">
            <a:extLst>
              <a:ext uri="{FF2B5EF4-FFF2-40B4-BE49-F238E27FC236}">
                <a16:creationId xmlns:a16="http://schemas.microsoft.com/office/drawing/2014/main" id="{970B4F83-EC7A-494B-BFAA-B20337008081}"/>
              </a:ext>
            </a:extLst>
          </p:cNvPr>
          <p:cNvPicPr>
            <a:picLocks noChangeAspect="1"/>
          </p:cNvPicPr>
          <p:nvPr/>
        </p:nvPicPr>
        <p:blipFill>
          <a:blip r:embed="rId2"/>
          <a:stretch>
            <a:fillRect/>
          </a:stretch>
        </p:blipFill>
        <p:spPr>
          <a:xfrm>
            <a:off x="6624412" y="2813468"/>
            <a:ext cx="1235047" cy="838200"/>
          </a:xfrm>
          <a:prstGeom prst="rect">
            <a:avLst/>
          </a:prstGeom>
        </p:spPr>
      </p:pic>
      <p:grpSp>
        <p:nvGrpSpPr>
          <p:cNvPr id="27" name="Group 26">
            <a:extLst>
              <a:ext uri="{FF2B5EF4-FFF2-40B4-BE49-F238E27FC236}">
                <a16:creationId xmlns:a16="http://schemas.microsoft.com/office/drawing/2014/main" id="{0E182412-8918-9543-BCA2-7E1BA2723DEF}"/>
              </a:ext>
            </a:extLst>
          </p:cNvPr>
          <p:cNvGrpSpPr/>
          <p:nvPr/>
        </p:nvGrpSpPr>
        <p:grpSpPr>
          <a:xfrm>
            <a:off x="5318348" y="2048530"/>
            <a:ext cx="1071768" cy="1167134"/>
            <a:chOff x="5318348" y="2048530"/>
            <a:chExt cx="1071768" cy="1167134"/>
          </a:xfrm>
        </p:grpSpPr>
        <p:pic>
          <p:nvPicPr>
            <p:cNvPr id="1026" name="Picture 2">
              <a:extLst>
                <a:ext uri="{FF2B5EF4-FFF2-40B4-BE49-F238E27FC236}">
                  <a16:creationId xmlns:a16="http://schemas.microsoft.com/office/drawing/2014/main" id="{C0D4E56A-15B7-0A4F-8FC1-286F068E40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43531" y="2440964"/>
              <a:ext cx="421403" cy="774700"/>
            </a:xfrm>
            <a:prstGeom prst="rect">
              <a:avLst/>
            </a:prstGeom>
            <a:noFill/>
            <a:extLst>
              <a:ext uri="{909E8E84-426E-40DD-AFC4-6F175D3DCCD1}">
                <a14:hiddenFill xmlns:a14="http://schemas.microsoft.com/office/drawing/2010/main">
                  <a:solidFill>
                    <a:srgbClr val="FFFFFF"/>
                  </a:solidFill>
                </a14:hiddenFill>
              </a:ext>
            </a:extLst>
          </p:spPr>
        </p:pic>
        <p:sp>
          <p:nvSpPr>
            <p:cNvPr id="26" name="TextBox 25">
              <a:extLst>
                <a:ext uri="{FF2B5EF4-FFF2-40B4-BE49-F238E27FC236}">
                  <a16:creationId xmlns:a16="http://schemas.microsoft.com/office/drawing/2014/main" id="{58AF9F56-429A-0740-83A0-D53FEB6968CF}"/>
                </a:ext>
              </a:extLst>
            </p:cNvPr>
            <p:cNvSpPr txBox="1"/>
            <p:nvPr/>
          </p:nvSpPr>
          <p:spPr>
            <a:xfrm>
              <a:off x="5318348" y="2048530"/>
              <a:ext cx="1071768" cy="523220"/>
            </a:xfrm>
            <a:prstGeom prst="rect">
              <a:avLst/>
            </a:prstGeom>
            <a:noFill/>
          </p:spPr>
          <p:txBody>
            <a:bodyPr wrap="none" rtlCol="0">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Business</a:t>
              </a:r>
              <a:b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Professional</a:t>
              </a:r>
            </a:p>
          </p:txBody>
        </p:sp>
      </p:grpSp>
      <p:grpSp>
        <p:nvGrpSpPr>
          <p:cNvPr id="29" name="Group 28">
            <a:extLst>
              <a:ext uri="{FF2B5EF4-FFF2-40B4-BE49-F238E27FC236}">
                <a16:creationId xmlns:a16="http://schemas.microsoft.com/office/drawing/2014/main" id="{644B31E4-8E7D-1E48-A27E-186F44EF4572}"/>
              </a:ext>
            </a:extLst>
          </p:cNvPr>
          <p:cNvGrpSpPr/>
          <p:nvPr/>
        </p:nvGrpSpPr>
        <p:grpSpPr>
          <a:xfrm>
            <a:off x="8255658" y="1897095"/>
            <a:ext cx="421403" cy="1167134"/>
            <a:chOff x="5643531" y="2048530"/>
            <a:chExt cx="421403" cy="1167134"/>
          </a:xfrm>
        </p:grpSpPr>
        <p:pic>
          <p:nvPicPr>
            <p:cNvPr id="30" name="Picture 2">
              <a:extLst>
                <a:ext uri="{FF2B5EF4-FFF2-40B4-BE49-F238E27FC236}">
                  <a16:creationId xmlns:a16="http://schemas.microsoft.com/office/drawing/2014/main" id="{B9E9B9AD-CD6D-C640-B5E4-358FB942226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43531" y="2440964"/>
              <a:ext cx="421403" cy="774700"/>
            </a:xfrm>
            <a:prstGeom prst="rect">
              <a:avLst/>
            </a:prstGeom>
            <a:noFill/>
            <a:extLst>
              <a:ext uri="{909E8E84-426E-40DD-AFC4-6F175D3DCCD1}">
                <a14:hiddenFill xmlns:a14="http://schemas.microsoft.com/office/drawing/2010/main">
                  <a:solidFill>
                    <a:srgbClr val="FFFFFF"/>
                  </a:solidFill>
                </a14:hiddenFill>
              </a:ext>
            </a:extLst>
          </p:spPr>
        </p:pic>
        <p:sp>
          <p:nvSpPr>
            <p:cNvPr id="31" name="TextBox 30">
              <a:extLst>
                <a:ext uri="{FF2B5EF4-FFF2-40B4-BE49-F238E27FC236}">
                  <a16:creationId xmlns:a16="http://schemas.microsoft.com/office/drawing/2014/main" id="{85BD5A3D-4252-6B48-B567-4421B525CD82}"/>
                </a:ext>
              </a:extLst>
            </p:cNvPr>
            <p:cNvSpPr txBox="1"/>
            <p:nvPr/>
          </p:nvSpPr>
          <p:spPr>
            <a:xfrm>
              <a:off x="5657704" y="2048530"/>
              <a:ext cx="393056" cy="523220"/>
            </a:xfrm>
            <a:prstGeom prst="rect">
              <a:avLst/>
            </a:prstGeom>
            <a:noFill/>
          </p:spPr>
          <p:txBody>
            <a:bodyPr wrap="none" rtlCol="0">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UI</a:t>
              </a:r>
              <a:b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UX</a:t>
              </a:r>
            </a:p>
          </p:txBody>
        </p:sp>
      </p:grpSp>
      <p:pic>
        <p:nvPicPr>
          <p:cNvPr id="33" name="Picture 2">
            <a:extLst>
              <a:ext uri="{FF2B5EF4-FFF2-40B4-BE49-F238E27FC236}">
                <a16:creationId xmlns:a16="http://schemas.microsoft.com/office/drawing/2014/main" id="{FEE8E52F-5064-8245-9342-0D83EA655B2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77973" y="3849097"/>
            <a:ext cx="421403" cy="774700"/>
          </a:xfrm>
          <a:prstGeom prst="rect">
            <a:avLst/>
          </a:prstGeom>
          <a:noFill/>
          <a:extLst>
            <a:ext uri="{909E8E84-426E-40DD-AFC4-6F175D3DCCD1}">
              <a14:hiddenFill xmlns:a14="http://schemas.microsoft.com/office/drawing/2010/main">
                <a:solidFill>
                  <a:srgbClr val="FFFFFF"/>
                </a:solidFill>
              </a14:hiddenFill>
            </a:ext>
          </a:extLst>
        </p:spPr>
      </p:pic>
      <p:sp>
        <p:nvSpPr>
          <p:cNvPr id="34" name="TextBox 33">
            <a:extLst>
              <a:ext uri="{FF2B5EF4-FFF2-40B4-BE49-F238E27FC236}">
                <a16:creationId xmlns:a16="http://schemas.microsoft.com/office/drawing/2014/main" id="{101D5B42-FDD4-D541-8730-A9224B80736E}"/>
              </a:ext>
            </a:extLst>
          </p:cNvPr>
          <p:cNvSpPr txBox="1"/>
          <p:nvPr/>
        </p:nvSpPr>
        <p:spPr>
          <a:xfrm>
            <a:off x="8031808" y="3215664"/>
            <a:ext cx="937052" cy="738664"/>
          </a:xfrm>
          <a:prstGeom prst="rect">
            <a:avLst/>
          </a:prstGeom>
          <a:noFill/>
        </p:spPr>
        <p:txBody>
          <a:bodyPr wrap="none" rtlCol="0">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Business</a:t>
            </a:r>
            <a:b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Service</a:t>
            </a:r>
            <a:b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Developer</a:t>
            </a:r>
          </a:p>
        </p:txBody>
      </p:sp>
      <p:grpSp>
        <p:nvGrpSpPr>
          <p:cNvPr id="35" name="Group 34">
            <a:extLst>
              <a:ext uri="{FF2B5EF4-FFF2-40B4-BE49-F238E27FC236}">
                <a16:creationId xmlns:a16="http://schemas.microsoft.com/office/drawing/2014/main" id="{F8E6DB02-C999-6647-A945-AD6FA999BCAE}"/>
              </a:ext>
            </a:extLst>
          </p:cNvPr>
          <p:cNvGrpSpPr/>
          <p:nvPr/>
        </p:nvGrpSpPr>
        <p:grpSpPr>
          <a:xfrm>
            <a:off x="5647950" y="3518708"/>
            <a:ext cx="502382" cy="1167134"/>
            <a:chOff x="5603042" y="2048530"/>
            <a:chExt cx="502382" cy="1167134"/>
          </a:xfrm>
        </p:grpSpPr>
        <p:pic>
          <p:nvPicPr>
            <p:cNvPr id="36" name="Picture 2">
              <a:extLst>
                <a:ext uri="{FF2B5EF4-FFF2-40B4-BE49-F238E27FC236}">
                  <a16:creationId xmlns:a16="http://schemas.microsoft.com/office/drawing/2014/main" id="{B7B23662-259C-194C-86A7-0353D63647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43531" y="2440964"/>
              <a:ext cx="421403" cy="774700"/>
            </a:xfrm>
            <a:prstGeom prst="rect">
              <a:avLst/>
            </a:prstGeom>
            <a:noFill/>
            <a:extLst>
              <a:ext uri="{909E8E84-426E-40DD-AFC4-6F175D3DCCD1}">
                <a14:hiddenFill xmlns:a14="http://schemas.microsoft.com/office/drawing/2010/main">
                  <a:solidFill>
                    <a:srgbClr val="FFFFFF"/>
                  </a:solidFill>
                </a14:hiddenFill>
              </a:ext>
            </a:extLst>
          </p:spPr>
        </p:pic>
        <p:sp>
          <p:nvSpPr>
            <p:cNvPr id="37" name="TextBox 36">
              <a:extLst>
                <a:ext uri="{FF2B5EF4-FFF2-40B4-BE49-F238E27FC236}">
                  <a16:creationId xmlns:a16="http://schemas.microsoft.com/office/drawing/2014/main" id="{F1FD5CAF-9FBC-264F-A0D6-D3A038C412A3}"/>
                </a:ext>
              </a:extLst>
            </p:cNvPr>
            <p:cNvSpPr txBox="1"/>
            <p:nvPr/>
          </p:nvSpPr>
          <p:spPr>
            <a:xfrm>
              <a:off x="5603042" y="2048530"/>
              <a:ext cx="502382" cy="523220"/>
            </a:xfrm>
            <a:prstGeom prst="rect">
              <a:avLst/>
            </a:prstGeom>
            <a:noFill/>
          </p:spPr>
          <p:txBody>
            <a:bodyPr wrap="none" rtlCol="0">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DB</a:t>
              </a:r>
              <a:b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Pros</a:t>
              </a:r>
            </a:p>
          </p:txBody>
        </p:sp>
      </p:grpSp>
      <p:cxnSp>
        <p:nvCxnSpPr>
          <p:cNvPr id="38" name="Straight Connector 37">
            <a:extLst>
              <a:ext uri="{FF2B5EF4-FFF2-40B4-BE49-F238E27FC236}">
                <a16:creationId xmlns:a16="http://schemas.microsoft.com/office/drawing/2014/main" id="{3FECF895-A72E-0141-A37C-8216CF45D05C}"/>
              </a:ext>
            </a:extLst>
          </p:cNvPr>
          <p:cNvCxnSpPr>
            <a:cxnSpLocks/>
          </p:cNvCxnSpPr>
          <p:nvPr/>
        </p:nvCxnSpPr>
        <p:spPr>
          <a:xfrm>
            <a:off x="6017846" y="2835423"/>
            <a:ext cx="561658" cy="254223"/>
          </a:xfrm>
          <a:prstGeom prst="line">
            <a:avLst/>
          </a:prstGeom>
          <a:ln>
            <a:headEnd type="arrow"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40" name="Straight Connector 39">
            <a:extLst>
              <a:ext uri="{FF2B5EF4-FFF2-40B4-BE49-F238E27FC236}">
                <a16:creationId xmlns:a16="http://schemas.microsoft.com/office/drawing/2014/main" id="{FCC590D7-1945-A546-834D-4A6ABA9EA7F2}"/>
              </a:ext>
            </a:extLst>
          </p:cNvPr>
          <p:cNvCxnSpPr>
            <a:cxnSpLocks/>
          </p:cNvCxnSpPr>
          <p:nvPr/>
        </p:nvCxnSpPr>
        <p:spPr>
          <a:xfrm flipV="1">
            <a:off x="6185379" y="3739087"/>
            <a:ext cx="691022" cy="432293"/>
          </a:xfrm>
          <a:prstGeom prst="line">
            <a:avLst/>
          </a:prstGeom>
          <a:ln>
            <a:headEnd type="arrow"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42" name="Straight Connector 41">
            <a:extLst>
              <a:ext uri="{FF2B5EF4-FFF2-40B4-BE49-F238E27FC236}">
                <a16:creationId xmlns:a16="http://schemas.microsoft.com/office/drawing/2014/main" id="{58C608D6-2518-1648-940E-180D79592B5C}"/>
              </a:ext>
            </a:extLst>
          </p:cNvPr>
          <p:cNvCxnSpPr>
            <a:cxnSpLocks/>
          </p:cNvCxnSpPr>
          <p:nvPr/>
        </p:nvCxnSpPr>
        <p:spPr>
          <a:xfrm>
            <a:off x="7511414" y="3697106"/>
            <a:ext cx="771797" cy="427768"/>
          </a:xfrm>
          <a:prstGeom prst="line">
            <a:avLst/>
          </a:prstGeom>
          <a:ln>
            <a:headEnd type="arrow"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44" name="Straight Connector 43">
            <a:extLst>
              <a:ext uri="{FF2B5EF4-FFF2-40B4-BE49-F238E27FC236}">
                <a16:creationId xmlns:a16="http://schemas.microsoft.com/office/drawing/2014/main" id="{7C8FA1F9-EE62-5B40-8153-247B00E82F5D}"/>
              </a:ext>
            </a:extLst>
          </p:cNvPr>
          <p:cNvCxnSpPr>
            <a:cxnSpLocks/>
          </p:cNvCxnSpPr>
          <p:nvPr/>
        </p:nvCxnSpPr>
        <p:spPr>
          <a:xfrm flipV="1">
            <a:off x="7772400" y="2307196"/>
            <a:ext cx="564089" cy="460834"/>
          </a:xfrm>
          <a:prstGeom prst="line">
            <a:avLst/>
          </a:prstGeom>
          <a:ln>
            <a:headEnd type="arrow" w="med" len="med"/>
            <a:tailEnd type="arrow" w="med" len="med"/>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9939465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F322F14-5462-844B-AFCD-40EAC9AF9863}"/>
              </a:ext>
            </a:extLst>
          </p:cNvPr>
          <p:cNvSpPr>
            <a:spLocks noGrp="1"/>
          </p:cNvSpPr>
          <p:nvPr>
            <p:ph type="title"/>
          </p:nvPr>
        </p:nvSpPr>
        <p:spPr/>
        <p:txBody>
          <a:bodyPr/>
          <a:lstStyle/>
          <a:p>
            <a:r>
              <a:rPr lang="en-US" dirty="0"/>
              <a:t>ER Modeling – Reasonably Good Summary</a:t>
            </a:r>
          </a:p>
        </p:txBody>
      </p:sp>
      <p:pic>
        <p:nvPicPr>
          <p:cNvPr id="13" name="Picture 12">
            <a:extLst>
              <a:ext uri="{FF2B5EF4-FFF2-40B4-BE49-F238E27FC236}">
                <a16:creationId xmlns:a16="http://schemas.microsoft.com/office/drawing/2014/main" id="{03B94317-40BC-934C-98FA-CF5F97A41B22}"/>
              </a:ext>
            </a:extLst>
          </p:cNvPr>
          <p:cNvPicPr>
            <a:picLocks noChangeAspect="1"/>
          </p:cNvPicPr>
          <p:nvPr/>
        </p:nvPicPr>
        <p:blipFill>
          <a:blip r:embed="rId2"/>
          <a:stretch>
            <a:fillRect/>
          </a:stretch>
        </p:blipFill>
        <p:spPr>
          <a:xfrm>
            <a:off x="264537" y="581342"/>
            <a:ext cx="4264531" cy="2856889"/>
          </a:xfrm>
          <a:prstGeom prst="rect">
            <a:avLst/>
          </a:prstGeom>
        </p:spPr>
      </p:pic>
      <p:pic>
        <p:nvPicPr>
          <p:cNvPr id="15" name="Picture 14">
            <a:extLst>
              <a:ext uri="{FF2B5EF4-FFF2-40B4-BE49-F238E27FC236}">
                <a16:creationId xmlns:a16="http://schemas.microsoft.com/office/drawing/2014/main" id="{94DAE838-34A2-3646-A5FA-ABFCA2524B07}"/>
              </a:ext>
            </a:extLst>
          </p:cNvPr>
          <p:cNvPicPr>
            <a:picLocks noChangeAspect="1"/>
          </p:cNvPicPr>
          <p:nvPr/>
        </p:nvPicPr>
        <p:blipFill>
          <a:blip r:embed="rId3"/>
          <a:stretch>
            <a:fillRect/>
          </a:stretch>
        </p:blipFill>
        <p:spPr>
          <a:xfrm>
            <a:off x="4572000" y="514350"/>
            <a:ext cx="4429031" cy="2923881"/>
          </a:xfrm>
          <a:prstGeom prst="rect">
            <a:avLst/>
          </a:prstGeom>
        </p:spPr>
      </p:pic>
      <p:sp>
        <p:nvSpPr>
          <p:cNvPr id="17" name="Rectangle 16">
            <a:extLst>
              <a:ext uri="{FF2B5EF4-FFF2-40B4-BE49-F238E27FC236}">
                <a16:creationId xmlns:a16="http://schemas.microsoft.com/office/drawing/2014/main" id="{1C3D3CDB-E393-4E4B-BB47-15DB395A866E}"/>
              </a:ext>
            </a:extLst>
          </p:cNvPr>
          <p:cNvSpPr/>
          <p:nvPr/>
        </p:nvSpPr>
        <p:spPr>
          <a:xfrm>
            <a:off x="1883533" y="3530626"/>
            <a:ext cx="4572000" cy="215444"/>
          </a:xfrm>
          <a:prstGeom prst="rect">
            <a:avLst/>
          </a:prstGeom>
        </p:spPr>
        <p:txBody>
          <a:bodyPr>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Calibri" charset="0"/>
                <a:ea typeface="ＭＳ Ｐゴシック" charset="-128"/>
                <a:cs typeface="+mn-cs"/>
              </a:rPr>
              <a:t>https://</a:t>
            </a:r>
            <a:r>
              <a:rPr kumimoji="0" lang="en-US" sz="800" b="0" i="0" u="none" strike="noStrike" kern="1200" cap="none" spc="0" normalizeH="0" baseline="0" noProof="0" dirty="0" err="1">
                <a:ln>
                  <a:noFill/>
                </a:ln>
                <a:solidFill>
                  <a:prstClr val="black"/>
                </a:solidFill>
                <a:effectLst/>
                <a:uLnTx/>
                <a:uFillTx/>
                <a:latin typeface="Calibri" charset="0"/>
                <a:ea typeface="ＭＳ Ｐゴシック" charset="-128"/>
                <a:cs typeface="+mn-cs"/>
              </a:rPr>
              <a:t>pctechnicalpro.blogspot.com</a:t>
            </a:r>
            <a:r>
              <a:rPr kumimoji="0" lang="en-US" sz="800" b="0" i="0" u="none" strike="noStrike" kern="1200" cap="none" spc="0" normalizeH="0" baseline="0" noProof="0" dirty="0">
                <a:ln>
                  <a:noFill/>
                </a:ln>
                <a:solidFill>
                  <a:prstClr val="black"/>
                </a:solidFill>
                <a:effectLst/>
                <a:uLnTx/>
                <a:uFillTx/>
                <a:latin typeface="Calibri" charset="0"/>
                <a:ea typeface="ＭＳ Ｐゴシック" charset="-128"/>
                <a:cs typeface="+mn-cs"/>
              </a:rPr>
              <a:t>/2017/04/advantages-disadvantages-</a:t>
            </a:r>
            <a:r>
              <a:rPr kumimoji="0" lang="en-US" sz="800" b="0" i="0" u="none" strike="noStrike" kern="1200" cap="none" spc="0" normalizeH="0" baseline="0" noProof="0" dirty="0" err="1">
                <a:ln>
                  <a:noFill/>
                </a:ln>
                <a:solidFill>
                  <a:prstClr val="black"/>
                </a:solidFill>
                <a:effectLst/>
                <a:uLnTx/>
                <a:uFillTx/>
                <a:latin typeface="Calibri" charset="0"/>
                <a:ea typeface="ＭＳ Ｐゴシック" charset="-128"/>
                <a:cs typeface="+mn-cs"/>
              </a:rPr>
              <a:t>er</a:t>
            </a:r>
            <a:r>
              <a:rPr kumimoji="0" lang="en-US" sz="800" b="0" i="0" u="none" strike="noStrike" kern="1200" cap="none" spc="0" normalizeH="0" baseline="0" noProof="0" dirty="0">
                <a:ln>
                  <a:noFill/>
                </a:ln>
                <a:solidFill>
                  <a:prstClr val="black"/>
                </a:solidFill>
                <a:effectLst/>
                <a:uLnTx/>
                <a:uFillTx/>
                <a:latin typeface="Calibri" charset="0"/>
                <a:ea typeface="ＭＳ Ｐゴシック" charset="-128"/>
                <a:cs typeface="+mn-cs"/>
              </a:rPr>
              <a:t>-model-</a:t>
            </a:r>
            <a:r>
              <a:rPr kumimoji="0" lang="en-US" sz="800" b="0" i="0" u="none" strike="noStrike" kern="1200" cap="none" spc="0" normalizeH="0" baseline="0" noProof="0" dirty="0" err="1">
                <a:ln>
                  <a:noFill/>
                </a:ln>
                <a:solidFill>
                  <a:prstClr val="black"/>
                </a:solidFill>
                <a:effectLst/>
                <a:uLnTx/>
                <a:uFillTx/>
                <a:latin typeface="Calibri" charset="0"/>
                <a:ea typeface="ＭＳ Ｐゴシック" charset="-128"/>
                <a:cs typeface="+mn-cs"/>
              </a:rPr>
              <a:t>dbms.html</a:t>
            </a:r>
            <a:endParaRPr kumimoji="0" lang="en-US" sz="800" b="0" i="0" u="none" strike="noStrike" kern="1200" cap="none" spc="0" normalizeH="0" baseline="0" noProof="0" dirty="0">
              <a:ln>
                <a:noFill/>
              </a:ln>
              <a:solidFill>
                <a:prstClr val="black"/>
              </a:solidFill>
              <a:effectLst/>
              <a:uLnTx/>
              <a:uFillTx/>
              <a:latin typeface="Calibri" charset="0"/>
              <a:ea typeface="ＭＳ Ｐゴシック" charset="-128"/>
              <a:cs typeface="+mn-cs"/>
            </a:endParaRPr>
          </a:p>
        </p:txBody>
      </p:sp>
      <p:sp>
        <p:nvSpPr>
          <p:cNvPr id="39" name="TextBox 38">
            <a:extLst>
              <a:ext uri="{FF2B5EF4-FFF2-40B4-BE49-F238E27FC236}">
                <a16:creationId xmlns:a16="http://schemas.microsoft.com/office/drawing/2014/main" id="{33BB253B-9B3D-1D49-A2E7-2D9293FB6A65}"/>
              </a:ext>
            </a:extLst>
          </p:cNvPr>
          <p:cNvSpPr txBox="1"/>
          <p:nvPr/>
        </p:nvSpPr>
        <p:spPr>
          <a:xfrm>
            <a:off x="381000" y="3670597"/>
            <a:ext cx="6464718" cy="923330"/>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Note:</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If you get to use Google to help with take home exams, HW, etc.</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I get to use Google to help with slides.</a:t>
            </a:r>
          </a:p>
        </p:txBody>
      </p:sp>
    </p:spTree>
    <p:extLst>
      <p:ext uri="{BB962C8B-B14F-4D97-AF65-F5344CB8AC3E}">
        <p14:creationId xmlns:p14="http://schemas.microsoft.com/office/powerpoint/2010/main" val="35816796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2019985"/>
            <a:ext cx="914400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3600" dirty="0">
                <a:solidFill>
                  <a:schemeClr val="bg1"/>
                </a:solidFill>
              </a:rPr>
              <a:t>Theory: Relational Model (I)</a:t>
            </a:r>
          </a:p>
        </p:txBody>
      </p:sp>
      <p:sp>
        <p:nvSpPr>
          <p:cNvPr id="9" name="TextBox 9">
            <a:extLst>
              <a:ext uri="{FF2B5EF4-FFF2-40B4-BE49-F238E27FC236}">
                <a16:creationId xmlns:a16="http://schemas.microsoft.com/office/drawing/2014/main" id="{5B759205-0568-4212-B25B-D0844C69C118}"/>
              </a:ext>
            </a:extLst>
          </p:cNvPr>
          <p:cNvSpPr txBox="1">
            <a:spLocks noChangeArrowheads="1"/>
          </p:cNvSpPr>
          <p:nvPr/>
        </p:nvSpPr>
        <p:spPr bwMode="auto">
          <a:xfrm>
            <a:off x="0" y="4695825"/>
            <a:ext cx="6781800" cy="6580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52</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W4111_002_2024_1: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72476118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2"/>
          <p:cNvSpPr>
            <a:spLocks noGrp="1" noChangeArrowheads="1"/>
          </p:cNvSpPr>
          <p:nvPr>
            <p:ph type="title"/>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effectLst/>
              </a:rPr>
              <a:t>Relational Model</a:t>
            </a:r>
          </a:p>
        </p:txBody>
      </p:sp>
      <p:sp>
        <p:nvSpPr>
          <p:cNvPr id="25602" name="Rectangle 3"/>
          <p:cNvSpPr>
            <a:spLocks noGrp="1" noChangeArrowheads="1"/>
          </p:cNvSpPr>
          <p:nvPr>
            <p:ph idx="1"/>
          </p:nvPr>
        </p:nvSpPr>
        <p:spPr>
          <a:xfrm>
            <a:off x="235325" y="905114"/>
            <a:ext cx="5943410" cy="1118186"/>
          </a:xfrm>
        </p:spPr>
        <p:txBody>
          <a:bodyPr/>
          <a:lstStyle/>
          <a:p>
            <a:r>
              <a:rPr lang="en-US" altLang="en-US" dirty="0"/>
              <a:t>All the data is stored in various tables.</a:t>
            </a:r>
          </a:p>
          <a:p>
            <a:r>
              <a:rPr lang="en-US" altLang="en-US" dirty="0"/>
              <a:t>Example of tabular data in the relational model</a:t>
            </a:r>
          </a:p>
        </p:txBody>
      </p:sp>
      <p:sp>
        <p:nvSpPr>
          <p:cNvPr id="25603" name="Line 31"/>
          <p:cNvSpPr>
            <a:spLocks noChangeShapeType="1"/>
          </p:cNvSpPr>
          <p:nvPr/>
        </p:nvSpPr>
        <p:spPr bwMode="auto">
          <a:xfrm flipH="1">
            <a:off x="3880701" y="1762861"/>
            <a:ext cx="367831" cy="42789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9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25604" name="Text Box 32"/>
          <p:cNvSpPr txBox="1">
            <a:spLocks noChangeArrowheads="1"/>
          </p:cNvSpPr>
          <p:nvPr/>
        </p:nvSpPr>
        <p:spPr bwMode="auto">
          <a:xfrm>
            <a:off x="3935297" y="1532028"/>
            <a:ext cx="639919"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9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Columns</a:t>
            </a:r>
          </a:p>
        </p:txBody>
      </p:sp>
      <p:sp>
        <p:nvSpPr>
          <p:cNvPr id="25605" name="Line 33"/>
          <p:cNvSpPr>
            <a:spLocks noChangeShapeType="1"/>
          </p:cNvSpPr>
          <p:nvPr/>
        </p:nvSpPr>
        <p:spPr bwMode="auto">
          <a:xfrm flipH="1">
            <a:off x="3200400" y="1762860"/>
            <a:ext cx="816138" cy="42789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9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pic>
        <p:nvPicPr>
          <p:cNvPr id="25606" name="Picture 37" descr="1"/>
          <p:cNvPicPr>
            <a:picLocks noChangeAspect="1" noChangeArrowheads="1"/>
          </p:cNvPicPr>
          <p:nvPr/>
        </p:nvPicPr>
        <p:blipFill>
          <a:blip r:embed="rId3">
            <a:extLst>
              <a:ext uri="{28A0092B-C50C-407E-A947-70E740481C1C}">
                <a14:useLocalDpi xmlns:a14="http://schemas.microsoft.com/office/drawing/2010/main" val="0"/>
              </a:ext>
            </a:extLst>
          </a:blip>
          <a:srcRect b="43330"/>
          <a:stretch>
            <a:fillRect/>
          </a:stretch>
        </p:blipFill>
        <p:spPr bwMode="auto">
          <a:xfrm>
            <a:off x="304800" y="2190750"/>
            <a:ext cx="3943732" cy="26725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607" name="Text Box 38"/>
          <p:cNvSpPr txBox="1">
            <a:spLocks noChangeArrowheads="1"/>
          </p:cNvSpPr>
          <p:nvPr/>
        </p:nvSpPr>
        <p:spPr bwMode="auto">
          <a:xfrm>
            <a:off x="4569403" y="2390138"/>
            <a:ext cx="473206"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9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Rows</a:t>
            </a:r>
          </a:p>
        </p:txBody>
      </p:sp>
      <p:sp>
        <p:nvSpPr>
          <p:cNvPr id="25608" name="Line 39"/>
          <p:cNvSpPr>
            <a:spLocks noChangeShapeType="1"/>
          </p:cNvSpPr>
          <p:nvPr/>
        </p:nvSpPr>
        <p:spPr bwMode="auto">
          <a:xfrm flipH="1">
            <a:off x="4275534" y="2521712"/>
            <a:ext cx="296466" cy="16073"/>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9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25609" name="Line 40"/>
          <p:cNvSpPr>
            <a:spLocks noChangeShapeType="1"/>
          </p:cNvSpPr>
          <p:nvPr/>
        </p:nvSpPr>
        <p:spPr bwMode="auto">
          <a:xfrm flipH="1">
            <a:off x="4243336" y="2587822"/>
            <a:ext cx="367832" cy="303303"/>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9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pic>
        <p:nvPicPr>
          <p:cNvPr id="11" name="Picture 2" descr="Edgar F. Codd"/>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42609" y="683886"/>
            <a:ext cx="678943" cy="641741"/>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p:cNvSpPr txBox="1"/>
          <p:nvPr/>
        </p:nvSpPr>
        <p:spPr>
          <a:xfrm>
            <a:off x="4812968" y="1440470"/>
            <a:ext cx="1040671" cy="334835"/>
          </a:xfrm>
          <a:prstGeom prst="rect">
            <a:avLst/>
          </a:prstGeom>
          <a:noFill/>
        </p:spPr>
        <p:txBody>
          <a:bodyPr wrap="none" rtlCol="0">
            <a:spAutoFit/>
          </a:body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IN" sz="788"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Ted Codd</a:t>
            </a:r>
            <a:br>
              <a:rPr kumimoji="0" lang="en-IN" sz="788"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br>
            <a:r>
              <a:rPr kumimoji="0" lang="en-IN" sz="788"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Turing Award 1981</a:t>
            </a:r>
          </a:p>
        </p:txBody>
      </p:sp>
      <p:sp>
        <p:nvSpPr>
          <p:cNvPr id="13" name="Content Placeholder 1">
            <a:extLst>
              <a:ext uri="{FF2B5EF4-FFF2-40B4-BE49-F238E27FC236}">
                <a16:creationId xmlns:a16="http://schemas.microsoft.com/office/drawing/2014/main" id="{C9FCB3E1-2F90-B548-A77E-72B1875BF2D4}"/>
              </a:ext>
            </a:extLst>
          </p:cNvPr>
          <p:cNvSpPr txBox="1">
            <a:spLocks/>
          </p:cNvSpPr>
          <p:nvPr/>
        </p:nvSpPr>
        <p:spPr bwMode="auto">
          <a:xfrm>
            <a:off x="5042608" y="1860983"/>
            <a:ext cx="3720391" cy="30408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257175" indent="-257175" algn="l" rtl="0" eaLnBrk="0" fontAlgn="base" hangingPunct="0">
              <a:spcBef>
                <a:spcPct val="35000"/>
              </a:spcBef>
              <a:spcAft>
                <a:spcPct val="0"/>
              </a:spcAft>
              <a:buClr>
                <a:srgbClr val="002060"/>
              </a:buClr>
              <a:buSzPct val="110000"/>
              <a:buFont typeface="Wingdings" panose="05000000000000000000" pitchFamily="2" charset="2"/>
              <a:buChar char="§"/>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110000"/>
              <a:buFont typeface="Arial" panose="020B0604020202020204" pitchFamily="34" charset="0"/>
              <a:buChar char="•"/>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ingdings" panose="05000000000000000000" pitchFamily="2" charset="2"/>
              <a:buChar char="§"/>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Arial" panose="020B0604020202020204" pitchFamily="34"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Font typeface="Wingdings" panose="05000000000000000000" pitchFamily="2" charset="2"/>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a:lstStyle>
          <a:p>
            <a:pPr marL="257175" marR="0" lvl="0" indent="-257175" algn="l" defTabSz="914400" rtl="0" eaLnBrk="0" fontAlgn="base" latinLnBrk="0" hangingPunct="0">
              <a:lnSpc>
                <a:spcPct val="100000"/>
              </a:lnSpc>
              <a:spcBef>
                <a:spcPct val="35000"/>
              </a:spcBef>
              <a:spcAft>
                <a:spcPct val="0"/>
              </a:spcAft>
              <a:buClr>
                <a:srgbClr val="002060"/>
              </a:buClr>
              <a:buSzPct val="110000"/>
              <a:buFont typeface="Wingdings" panose="05000000000000000000" pitchFamily="2" charset="2"/>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rPr>
              <a:t>The “relation” is the “table.”</a:t>
            </a:r>
          </a:p>
          <a:p>
            <a:pPr marL="557213" marR="0" lvl="1" indent="-214313" algn="l" defTabSz="9144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In my big space of pieces of data.</a:t>
            </a:r>
            <a:b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br>
            <a:r>
              <a:rPr kumimoji="1" lang="en-US" sz="1400" b="0" i="1"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ID, name, </a:t>
            </a:r>
            <a:r>
              <a:rPr kumimoji="1" lang="en-US" sz="1400" b="0" i="1" u="none" strike="noStrike" kern="0" cap="none" spc="0" normalizeH="0" baseline="0" noProof="0" dirty="0" err="1">
                <a:ln>
                  <a:noFill/>
                </a:ln>
                <a:solidFill>
                  <a:srgbClr val="000000"/>
                </a:solidFill>
                <a:effectLst/>
                <a:uLnTx/>
                <a:uFillTx/>
                <a:latin typeface="Helvetica"/>
                <a:ea typeface="MS PGothic" panose="020B0600070205080204" pitchFamily="34" charset="-128"/>
                <a:cs typeface="+mn-cs"/>
              </a:rPr>
              <a:t>dept_name</a:t>
            </a:r>
            <a:r>
              <a:rPr kumimoji="1" lang="en-US" sz="1400" b="0" i="1"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 salary</a:t>
            </a: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 are</a:t>
            </a:r>
            <a:b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b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somehow related.</a:t>
            </a:r>
          </a:p>
          <a:p>
            <a:pPr marL="557213" marR="0" lvl="1" indent="-214313" algn="l" defTabSz="9144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This causes confusion, because the ER and other models use “relation” to mean something else.</a:t>
            </a:r>
          </a:p>
          <a:p>
            <a:pPr marL="257175" marR="0" lvl="0" indent="-257175" algn="l" defTabSz="914400" rtl="0" eaLnBrk="0" fontAlgn="base" latinLnBrk="0" hangingPunct="0">
              <a:lnSpc>
                <a:spcPct val="100000"/>
              </a:lnSpc>
              <a:spcBef>
                <a:spcPct val="35000"/>
              </a:spcBef>
              <a:spcAft>
                <a:spcPct val="0"/>
              </a:spcAft>
              <a:buClr>
                <a:srgbClr val="002060"/>
              </a:buClr>
              <a:buSzPct val="110000"/>
              <a:buFont typeface="Wingdings" panose="05000000000000000000" pitchFamily="2" charset="2"/>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rPr>
              <a:t>Core concepts:</a:t>
            </a:r>
          </a:p>
          <a:p>
            <a:pPr marL="557213" marR="0" lvl="1" indent="-214313" algn="l" defTabSz="9144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Relation</a:t>
            </a:r>
          </a:p>
          <a:p>
            <a:pPr marL="557213" marR="0" lvl="1" indent="-214313" algn="l" defTabSz="9144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Tuple (Row)</a:t>
            </a:r>
          </a:p>
          <a:p>
            <a:pPr marL="557213" marR="0" lvl="1" indent="-214313" algn="l" defTabSz="9144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Column (Attribute)</a:t>
            </a:r>
          </a:p>
        </p:txBody>
      </p:sp>
    </p:spTree>
    <p:extLst>
      <p:ext uri="{BB962C8B-B14F-4D97-AF65-F5344CB8AC3E}">
        <p14:creationId xmlns:p14="http://schemas.microsoft.com/office/powerpoint/2010/main" val="354702366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62"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Example of a </a:t>
            </a:r>
            <a:r>
              <a:rPr lang="en-US" altLang="en-US" i="1" dirty="0">
                <a:effectLst>
                  <a:outerShdw blurRad="38100" dist="38100" dir="2700000" algn="tl">
                    <a:srgbClr val="C0C0C0"/>
                  </a:outerShdw>
                </a:effectLst>
              </a:rPr>
              <a:t>Instructor</a:t>
            </a:r>
            <a:r>
              <a:rPr lang="en-US" altLang="en-US" dirty="0">
                <a:effectLst>
                  <a:outerShdw blurRad="38100" dist="38100" dir="2700000" algn="tl">
                    <a:srgbClr val="C0C0C0"/>
                  </a:outerShdw>
                </a:effectLst>
              </a:rPr>
              <a:t>  Relation</a:t>
            </a:r>
          </a:p>
        </p:txBody>
      </p:sp>
      <p:pic>
        <p:nvPicPr>
          <p:cNvPr id="5122" name="Picture 3" descr="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25279" y="1445419"/>
            <a:ext cx="3968353" cy="2981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23" name="Text Box 4"/>
          <p:cNvSpPr txBox="1">
            <a:spLocks noChangeArrowheads="1"/>
          </p:cNvSpPr>
          <p:nvPr/>
        </p:nvSpPr>
        <p:spPr bwMode="auto">
          <a:xfrm>
            <a:off x="6395494" y="1000126"/>
            <a:ext cx="1146469"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a:solidFill>
                  <a:schemeClr val="tx1"/>
                </a:solidFill>
                <a:latin typeface="Helvetica" panose="020B0604020202020204" pitchFamily="34" charset="0"/>
                <a:ea typeface="MS PGothic" panose="020B0600070205080204" pitchFamily="34" charset="-128"/>
              </a:defRPr>
            </a:lvl1pPr>
            <a:lvl2pPr marL="742950" indent="-285750" eaLnBrk="0" hangingPunct="0">
              <a:defRPr sz="1600">
                <a:solidFill>
                  <a:schemeClr val="tx1"/>
                </a:solidFill>
                <a:latin typeface="Helvetica" panose="020B0604020202020204" pitchFamily="34" charset="0"/>
                <a:ea typeface="MS PGothic" panose="020B0600070205080204" pitchFamily="34" charset="-128"/>
              </a:defRPr>
            </a:lvl2pPr>
            <a:lvl3pPr marL="1143000" indent="-228600" eaLnBrk="0" hangingPunct="0">
              <a:defRPr sz="1600">
                <a:solidFill>
                  <a:schemeClr val="tx1"/>
                </a:solidFill>
                <a:latin typeface="Helvetica" panose="020B0604020202020204" pitchFamily="34" charset="0"/>
                <a:ea typeface="MS PGothic" panose="020B0600070205080204" pitchFamily="34" charset="-128"/>
              </a:defRPr>
            </a:lvl3pPr>
            <a:lvl4pPr marL="1600200" indent="-228600" eaLnBrk="0" hangingPunct="0">
              <a:defRPr sz="1600">
                <a:solidFill>
                  <a:schemeClr val="tx1"/>
                </a:solidFill>
                <a:latin typeface="Helvetica" panose="020B0604020202020204" pitchFamily="34" charset="0"/>
                <a:ea typeface="MS PGothic" panose="020B0600070205080204" pitchFamily="34" charset="-128"/>
              </a:defRPr>
            </a:lvl4pPr>
            <a:lvl5pPr marL="2057400" indent="-228600" eaLnBrk="0" hangingPunct="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attributes</a:t>
            </a:r>
          </a:p>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(or columns)</a:t>
            </a:r>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24" name="Line 5"/>
          <p:cNvSpPr>
            <a:spLocks noChangeShapeType="1"/>
          </p:cNvSpPr>
          <p:nvPr/>
        </p:nvSpPr>
        <p:spPr bwMode="auto">
          <a:xfrm flipH="1">
            <a:off x="3571876" y="1153716"/>
            <a:ext cx="2917031" cy="283369"/>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25" name="Line 6"/>
          <p:cNvSpPr>
            <a:spLocks noChangeShapeType="1"/>
          </p:cNvSpPr>
          <p:nvPr/>
        </p:nvSpPr>
        <p:spPr bwMode="auto">
          <a:xfrm flipH="1">
            <a:off x="4599385" y="1194197"/>
            <a:ext cx="1918097" cy="242888"/>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26" name="Line 7"/>
          <p:cNvSpPr>
            <a:spLocks noChangeShapeType="1"/>
          </p:cNvSpPr>
          <p:nvPr/>
        </p:nvSpPr>
        <p:spPr bwMode="auto">
          <a:xfrm flipH="1">
            <a:off x="5507831" y="1173957"/>
            <a:ext cx="990600" cy="270272"/>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27" name="Text Box 8"/>
          <p:cNvSpPr txBox="1">
            <a:spLocks noChangeArrowheads="1"/>
          </p:cNvSpPr>
          <p:nvPr/>
        </p:nvSpPr>
        <p:spPr bwMode="auto">
          <a:xfrm>
            <a:off x="6357553" y="1891904"/>
            <a:ext cx="867545"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a:solidFill>
                  <a:schemeClr val="tx1"/>
                </a:solidFill>
                <a:latin typeface="Helvetica" panose="020B0604020202020204" pitchFamily="34" charset="0"/>
                <a:ea typeface="MS PGothic" panose="020B0600070205080204" pitchFamily="34" charset="-128"/>
              </a:defRPr>
            </a:lvl1pPr>
            <a:lvl2pPr marL="742950" indent="-285750" eaLnBrk="0" hangingPunct="0">
              <a:defRPr sz="1600">
                <a:solidFill>
                  <a:schemeClr val="tx1"/>
                </a:solidFill>
                <a:latin typeface="Helvetica" panose="020B0604020202020204" pitchFamily="34" charset="0"/>
                <a:ea typeface="MS PGothic" panose="020B0600070205080204" pitchFamily="34" charset="-128"/>
              </a:defRPr>
            </a:lvl2pPr>
            <a:lvl3pPr marL="1143000" indent="-228600" eaLnBrk="0" hangingPunct="0">
              <a:defRPr sz="1600">
                <a:solidFill>
                  <a:schemeClr val="tx1"/>
                </a:solidFill>
                <a:latin typeface="Helvetica" panose="020B0604020202020204" pitchFamily="34" charset="0"/>
                <a:ea typeface="MS PGothic" panose="020B0600070205080204" pitchFamily="34" charset="-128"/>
              </a:defRPr>
            </a:lvl3pPr>
            <a:lvl4pPr marL="1600200" indent="-228600" eaLnBrk="0" hangingPunct="0">
              <a:defRPr sz="1600">
                <a:solidFill>
                  <a:schemeClr val="tx1"/>
                </a:solidFill>
                <a:latin typeface="Helvetica" panose="020B0604020202020204" pitchFamily="34" charset="0"/>
                <a:ea typeface="MS PGothic" panose="020B0600070205080204" pitchFamily="34" charset="-128"/>
              </a:defRPr>
            </a:lvl4pPr>
            <a:lvl5pPr marL="2057400" indent="-228600" eaLnBrk="0" hangingPunct="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tuples</a:t>
            </a:r>
          </a:p>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(or rows)</a:t>
            </a:r>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28" name="Line 9"/>
          <p:cNvSpPr>
            <a:spLocks noChangeShapeType="1"/>
          </p:cNvSpPr>
          <p:nvPr/>
        </p:nvSpPr>
        <p:spPr bwMode="auto">
          <a:xfrm flipH="1" flipV="1">
            <a:off x="6199585" y="1865710"/>
            <a:ext cx="277415" cy="165497"/>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29" name="Line 10"/>
          <p:cNvSpPr>
            <a:spLocks noChangeShapeType="1"/>
          </p:cNvSpPr>
          <p:nvPr/>
        </p:nvSpPr>
        <p:spPr bwMode="auto">
          <a:xfrm flipH="1">
            <a:off x="6190060" y="2030016"/>
            <a:ext cx="277415" cy="8334"/>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30" name="Line 11"/>
          <p:cNvSpPr>
            <a:spLocks noChangeShapeType="1"/>
          </p:cNvSpPr>
          <p:nvPr/>
        </p:nvSpPr>
        <p:spPr bwMode="auto">
          <a:xfrm flipH="1">
            <a:off x="6181725" y="2038350"/>
            <a:ext cx="294085" cy="234554"/>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31" name="Line 12"/>
          <p:cNvSpPr>
            <a:spLocks noChangeShapeType="1"/>
          </p:cNvSpPr>
          <p:nvPr/>
        </p:nvSpPr>
        <p:spPr bwMode="auto">
          <a:xfrm flipH="1">
            <a:off x="6190060" y="2045494"/>
            <a:ext cx="285750" cy="416719"/>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2" name="TextBox 1">
            <a:extLst>
              <a:ext uri="{FF2B5EF4-FFF2-40B4-BE49-F238E27FC236}">
                <a16:creationId xmlns:a16="http://schemas.microsoft.com/office/drawing/2014/main" id="{5B1868EE-EB9A-22FD-A6E4-08340CA6244F}"/>
              </a:ext>
            </a:extLst>
          </p:cNvPr>
          <p:cNvSpPr txBox="1"/>
          <p:nvPr/>
        </p:nvSpPr>
        <p:spPr>
          <a:xfrm>
            <a:off x="457200" y="1581150"/>
            <a:ext cx="769763" cy="646331"/>
          </a:xfrm>
          <a:prstGeom prst="rect">
            <a:avLst/>
          </a:prstGeom>
          <a:noFill/>
        </p:spPr>
        <p:txBody>
          <a:bodyPr wrap="none" rtlCol="0">
            <a:spAutoFit/>
          </a:bodyPr>
          <a:lstStyle/>
          <a:p>
            <a:r>
              <a:rPr lang="en-US" dirty="0"/>
              <a:t>00123</a:t>
            </a:r>
          </a:p>
          <a:p>
            <a:r>
              <a:rPr lang="en-US" dirty="0"/>
              <a:t>123</a:t>
            </a:r>
          </a:p>
        </p:txBody>
      </p:sp>
      <p:sp>
        <p:nvSpPr>
          <p:cNvPr id="3" name="TextBox 2">
            <a:extLst>
              <a:ext uri="{FF2B5EF4-FFF2-40B4-BE49-F238E27FC236}">
                <a16:creationId xmlns:a16="http://schemas.microsoft.com/office/drawing/2014/main" id="{CB5B8FF1-327B-672B-A8BF-644481088360}"/>
              </a:ext>
            </a:extLst>
          </p:cNvPr>
          <p:cNvSpPr txBox="1"/>
          <p:nvPr/>
        </p:nvSpPr>
        <p:spPr>
          <a:xfrm>
            <a:off x="7772400" y="2724150"/>
            <a:ext cx="1472583" cy="923330"/>
          </a:xfrm>
          <a:prstGeom prst="rect">
            <a:avLst/>
          </a:prstGeom>
          <a:noFill/>
        </p:spPr>
        <p:txBody>
          <a:bodyPr wrap="none" rtlCol="0">
            <a:spAutoFit/>
          </a:bodyPr>
          <a:lstStyle/>
          <a:p>
            <a:r>
              <a:rPr lang="en-US" dirty="0"/>
              <a:t>Integer</a:t>
            </a:r>
          </a:p>
          <a:p>
            <a:r>
              <a:rPr lang="en-US" dirty="0"/>
              <a:t>-213</a:t>
            </a:r>
          </a:p>
          <a:p>
            <a:r>
              <a:rPr lang="en-US" dirty="0"/>
              <a:t>(integers, &gt;0 )</a:t>
            </a:r>
          </a:p>
        </p:txBody>
      </p:sp>
    </p:spTree>
    <p:extLst>
      <p:ext uri="{BB962C8B-B14F-4D97-AF65-F5344CB8AC3E}">
        <p14:creationId xmlns:p14="http://schemas.microsoft.com/office/powerpoint/2010/main" val="99140949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810"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Attribute</a:t>
            </a:r>
          </a:p>
        </p:txBody>
      </p:sp>
      <p:sp>
        <p:nvSpPr>
          <p:cNvPr id="6146" name="Rectangle 3"/>
          <p:cNvSpPr>
            <a:spLocks noGrp="1" noChangeArrowheads="1"/>
          </p:cNvSpPr>
          <p:nvPr>
            <p:ph type="body" idx="1"/>
          </p:nvPr>
        </p:nvSpPr>
        <p:spPr>
          <a:xfrm>
            <a:off x="1719263" y="914400"/>
            <a:ext cx="5742419" cy="3172968"/>
          </a:xfrm>
        </p:spPr>
        <p:txBody>
          <a:bodyPr/>
          <a:lstStyle/>
          <a:p>
            <a:r>
              <a:rPr lang="en-US" altLang="en-US" dirty="0"/>
              <a:t>The set of allowed values for each attribute is called the </a:t>
            </a:r>
            <a:r>
              <a:rPr lang="en-US" altLang="en-US" b="1" dirty="0">
                <a:solidFill>
                  <a:srgbClr val="002060"/>
                </a:solidFill>
              </a:rPr>
              <a:t>domain</a:t>
            </a:r>
            <a:r>
              <a:rPr lang="en-US" altLang="en-US" dirty="0">
                <a:solidFill>
                  <a:srgbClr val="002060"/>
                </a:solidFill>
              </a:rPr>
              <a:t> </a:t>
            </a:r>
            <a:r>
              <a:rPr lang="en-US" altLang="en-US" dirty="0"/>
              <a:t>of the attribute</a:t>
            </a:r>
          </a:p>
          <a:p>
            <a:r>
              <a:rPr lang="en-US" altLang="en-US" dirty="0"/>
              <a:t>Attribute values are (normally) required to be </a:t>
            </a:r>
            <a:r>
              <a:rPr lang="en-US" altLang="en-US" b="1" dirty="0">
                <a:solidFill>
                  <a:srgbClr val="002060"/>
                </a:solidFill>
              </a:rPr>
              <a:t>atomic</a:t>
            </a:r>
            <a:r>
              <a:rPr lang="en-US" altLang="en-US" dirty="0"/>
              <a:t>; that is, indivisible</a:t>
            </a:r>
          </a:p>
          <a:p>
            <a:r>
              <a:rPr lang="en-US" altLang="en-US" dirty="0"/>
              <a:t>The special value</a:t>
            </a:r>
            <a:r>
              <a:rPr lang="en-US" altLang="en-US" b="1" dirty="0">
                <a:solidFill>
                  <a:schemeClr val="tx2"/>
                </a:solidFill>
              </a:rPr>
              <a:t> </a:t>
            </a:r>
            <a:r>
              <a:rPr lang="en-US" altLang="en-US" b="1" i="1" dirty="0">
                <a:solidFill>
                  <a:srgbClr val="000000"/>
                </a:solidFill>
              </a:rPr>
              <a:t>null</a:t>
            </a:r>
            <a:r>
              <a:rPr lang="en-US" altLang="en-US" dirty="0"/>
              <a:t>  is a member of every domain. Indicated that the value is “unknown”</a:t>
            </a:r>
          </a:p>
          <a:p>
            <a:r>
              <a:rPr lang="en-US" altLang="en-US" dirty="0"/>
              <a:t>The null value causes complications in the definition of many operations</a:t>
            </a:r>
          </a:p>
        </p:txBody>
      </p:sp>
      <p:sp>
        <p:nvSpPr>
          <p:cNvPr id="4" name="TextBox 3">
            <a:extLst>
              <a:ext uri="{FF2B5EF4-FFF2-40B4-BE49-F238E27FC236}">
                <a16:creationId xmlns:a16="http://schemas.microsoft.com/office/drawing/2014/main" id="{A938BEE0-7DE4-3944-9F5D-1BB266CA126B}"/>
              </a:ext>
            </a:extLst>
          </p:cNvPr>
          <p:cNvSpPr txBox="1"/>
          <p:nvPr/>
        </p:nvSpPr>
        <p:spPr>
          <a:xfrm>
            <a:off x="381000" y="3409950"/>
            <a:ext cx="7069051" cy="923330"/>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Comments:</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I will explain the importance of atomic attributes and null in examples.</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Atomic and use of Null is important!</a:t>
            </a:r>
          </a:p>
        </p:txBody>
      </p:sp>
      <p:sp>
        <p:nvSpPr>
          <p:cNvPr id="2" name="TextBox 1">
            <a:extLst>
              <a:ext uri="{FF2B5EF4-FFF2-40B4-BE49-F238E27FC236}">
                <a16:creationId xmlns:a16="http://schemas.microsoft.com/office/drawing/2014/main" id="{A0E4CA46-6ED1-0CE9-C962-FD09A0EBFE48}"/>
              </a:ext>
            </a:extLst>
          </p:cNvPr>
          <p:cNvSpPr txBox="1"/>
          <p:nvPr/>
        </p:nvSpPr>
        <p:spPr>
          <a:xfrm>
            <a:off x="-140278" y="2387084"/>
            <a:ext cx="1826013" cy="369332"/>
          </a:xfrm>
          <a:prstGeom prst="rect">
            <a:avLst/>
          </a:prstGeom>
          <a:noFill/>
        </p:spPr>
        <p:txBody>
          <a:bodyPr wrap="none" rtlCol="0">
            <a:spAutoFit/>
          </a:bodyPr>
          <a:lstStyle/>
          <a:p>
            <a:r>
              <a:rPr lang="en-US" dirty="0"/>
              <a:t>Ferguson, Donald</a:t>
            </a:r>
          </a:p>
        </p:txBody>
      </p:sp>
      <p:sp>
        <p:nvSpPr>
          <p:cNvPr id="3" name="TextBox 2">
            <a:extLst>
              <a:ext uri="{FF2B5EF4-FFF2-40B4-BE49-F238E27FC236}">
                <a16:creationId xmlns:a16="http://schemas.microsoft.com/office/drawing/2014/main" id="{347CDE05-361A-EF4C-4C28-6C1F485C5B30}"/>
              </a:ext>
            </a:extLst>
          </p:cNvPr>
          <p:cNvSpPr txBox="1"/>
          <p:nvPr/>
        </p:nvSpPr>
        <p:spPr>
          <a:xfrm>
            <a:off x="3566873" y="2827020"/>
            <a:ext cx="1043747" cy="369332"/>
          </a:xfrm>
          <a:prstGeom prst="rect">
            <a:avLst/>
          </a:prstGeom>
          <a:noFill/>
        </p:spPr>
        <p:txBody>
          <a:bodyPr wrap="none" rtlCol="0">
            <a:spAutoFit/>
          </a:bodyPr>
          <a:lstStyle/>
          <a:p>
            <a:r>
              <a:rPr lang="en-US" dirty="0"/>
              <a:t>Ferguson</a:t>
            </a:r>
          </a:p>
        </p:txBody>
      </p:sp>
      <p:sp>
        <p:nvSpPr>
          <p:cNvPr id="5" name="TextBox 4">
            <a:extLst>
              <a:ext uri="{FF2B5EF4-FFF2-40B4-BE49-F238E27FC236}">
                <a16:creationId xmlns:a16="http://schemas.microsoft.com/office/drawing/2014/main" id="{46A81746-EFF8-EF02-B85F-4630EBB96944}"/>
              </a:ext>
            </a:extLst>
          </p:cNvPr>
          <p:cNvSpPr txBox="1"/>
          <p:nvPr/>
        </p:nvSpPr>
        <p:spPr>
          <a:xfrm>
            <a:off x="4762806" y="2827020"/>
            <a:ext cx="856325" cy="369332"/>
          </a:xfrm>
          <a:prstGeom prst="rect">
            <a:avLst/>
          </a:prstGeom>
          <a:noFill/>
        </p:spPr>
        <p:txBody>
          <a:bodyPr wrap="none" rtlCol="0">
            <a:spAutoFit/>
          </a:bodyPr>
          <a:lstStyle/>
          <a:p>
            <a:r>
              <a:rPr lang="en-US" dirty="0"/>
              <a:t>Donald</a:t>
            </a:r>
          </a:p>
        </p:txBody>
      </p:sp>
      <p:sp>
        <p:nvSpPr>
          <p:cNvPr id="6" name="TextBox 5">
            <a:extLst>
              <a:ext uri="{FF2B5EF4-FFF2-40B4-BE49-F238E27FC236}">
                <a16:creationId xmlns:a16="http://schemas.microsoft.com/office/drawing/2014/main" id="{AC1D5F9D-65D2-81FA-F218-7A0603E1DA35}"/>
              </a:ext>
            </a:extLst>
          </p:cNvPr>
          <p:cNvSpPr txBox="1"/>
          <p:nvPr/>
        </p:nvSpPr>
        <p:spPr>
          <a:xfrm>
            <a:off x="6681450" y="2681573"/>
            <a:ext cx="1432893" cy="369332"/>
          </a:xfrm>
          <a:prstGeom prst="rect">
            <a:avLst/>
          </a:prstGeom>
          <a:noFill/>
        </p:spPr>
        <p:txBody>
          <a:bodyPr wrap="none" rtlCol="0">
            <a:spAutoFit/>
          </a:bodyPr>
          <a:lstStyle/>
          <a:p>
            <a:r>
              <a:rPr lang="en-US" dirty="0"/>
              <a:t>COMSW4111</a:t>
            </a:r>
          </a:p>
        </p:txBody>
      </p:sp>
    </p:spTree>
    <p:extLst>
      <p:ext uri="{BB962C8B-B14F-4D97-AF65-F5344CB8AC3E}">
        <p14:creationId xmlns:p14="http://schemas.microsoft.com/office/powerpoint/2010/main" val="101954186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810"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Relations are Unordered</a:t>
            </a:r>
          </a:p>
        </p:txBody>
      </p:sp>
      <p:sp>
        <p:nvSpPr>
          <p:cNvPr id="6146" name="Rectangle 3"/>
          <p:cNvSpPr>
            <a:spLocks noGrp="1" noChangeArrowheads="1"/>
          </p:cNvSpPr>
          <p:nvPr>
            <p:ph type="body" idx="1"/>
          </p:nvPr>
        </p:nvSpPr>
        <p:spPr>
          <a:xfrm>
            <a:off x="1719263" y="914400"/>
            <a:ext cx="5715785" cy="786384"/>
          </a:xfrm>
        </p:spPr>
        <p:txBody>
          <a:bodyPr/>
          <a:lstStyle/>
          <a:p>
            <a:r>
              <a:rPr lang="en-US" altLang="en-US" dirty="0"/>
              <a:t>Order of tuples is irrelevant (tuples may be stored in an arbitrary order)</a:t>
            </a:r>
          </a:p>
          <a:p>
            <a:r>
              <a:rPr lang="en-US" altLang="en-US" dirty="0"/>
              <a:t>Example: </a:t>
            </a:r>
            <a:r>
              <a:rPr lang="en-US" altLang="en-US" i="1" dirty="0"/>
              <a:t>instructor</a:t>
            </a:r>
            <a:r>
              <a:rPr lang="en-US" altLang="en-US" dirty="0"/>
              <a:t>  relation with unordered tuples</a:t>
            </a:r>
          </a:p>
          <a:p>
            <a:endParaRPr lang="en-US" altLang="en-US" dirty="0"/>
          </a:p>
          <a:p>
            <a:endParaRPr lang="en-US" altLang="en-US" dirty="0"/>
          </a:p>
        </p:txBody>
      </p:sp>
      <p:pic>
        <p:nvPicPr>
          <p:cNvPr id="4" name="Picture 4" descr="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98065" y="1804718"/>
            <a:ext cx="3342131" cy="25205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8114520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02"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Database Schema</a:t>
            </a:r>
          </a:p>
        </p:txBody>
      </p:sp>
      <p:sp>
        <p:nvSpPr>
          <p:cNvPr id="9218" name="Rectangle 3"/>
          <p:cNvSpPr>
            <a:spLocks noGrp="1" noChangeArrowheads="1"/>
          </p:cNvSpPr>
          <p:nvPr>
            <p:ph type="body" idx="1"/>
          </p:nvPr>
        </p:nvSpPr>
        <p:spPr>
          <a:xfrm>
            <a:off x="1719263" y="826723"/>
            <a:ext cx="5695811" cy="1541573"/>
          </a:xfrm>
        </p:spPr>
        <p:txBody>
          <a:bodyPr/>
          <a:lstStyle/>
          <a:p>
            <a:r>
              <a:rPr lang="en-US" altLang="en-US" dirty="0">
                <a:sym typeface="Symbol" panose="05050102010706020507" pitchFamily="18" charset="2"/>
              </a:rPr>
              <a:t>Database schema -- is the logical structure of the database.</a:t>
            </a:r>
          </a:p>
          <a:p>
            <a:r>
              <a:rPr lang="en-US" altLang="en-US" dirty="0">
                <a:sym typeface="Symbol" panose="05050102010706020507" pitchFamily="18" charset="2"/>
              </a:rPr>
              <a:t>Database instance -- is a snapshot of the data in the database at a given instant in time. </a:t>
            </a:r>
          </a:p>
          <a:p>
            <a:r>
              <a:rPr lang="en-US" altLang="en-US" dirty="0">
                <a:sym typeface="Symbol" panose="05050102010706020507" pitchFamily="18" charset="2"/>
              </a:rPr>
              <a:t>Example:</a:t>
            </a:r>
          </a:p>
          <a:p>
            <a:pPr lvl="1"/>
            <a:r>
              <a:rPr lang="en-US" altLang="en-US" dirty="0">
                <a:sym typeface="Symbol" panose="05050102010706020507" pitchFamily="18" charset="2"/>
              </a:rPr>
              <a:t>schema:   i</a:t>
            </a:r>
            <a:r>
              <a:rPr lang="en-US" altLang="en-US" i="1" dirty="0">
                <a:sym typeface="Symbol" panose="05050102010706020507" pitchFamily="18" charset="2"/>
              </a:rPr>
              <a:t>nstructor</a:t>
            </a:r>
            <a:r>
              <a:rPr lang="en-US" altLang="en-US" dirty="0">
                <a:sym typeface="Symbol" panose="05050102010706020507" pitchFamily="18" charset="2"/>
              </a:rPr>
              <a:t> (</a:t>
            </a:r>
            <a:r>
              <a:rPr lang="en-US" altLang="en-US" i="1" dirty="0">
                <a:sym typeface="Symbol" panose="05050102010706020507" pitchFamily="18" charset="2"/>
              </a:rPr>
              <a:t>ID, name, dept_name, salary</a:t>
            </a:r>
            <a:r>
              <a:rPr lang="en-US" altLang="en-US" dirty="0">
                <a:sym typeface="Symbol" panose="05050102010706020507" pitchFamily="18" charset="2"/>
              </a:rPr>
              <a:t>)</a:t>
            </a:r>
          </a:p>
          <a:p>
            <a:pPr lvl="1"/>
            <a:r>
              <a:rPr lang="en-US" altLang="en-US" dirty="0">
                <a:sym typeface="Symbol" panose="05050102010706020507" pitchFamily="18" charset="2"/>
              </a:rPr>
              <a:t>Instance:</a:t>
            </a:r>
          </a:p>
        </p:txBody>
      </p:sp>
      <p:pic>
        <p:nvPicPr>
          <p:cNvPr id="5" name="Picture 4" descr="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54096" y="2440830"/>
            <a:ext cx="2733721" cy="20616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21764517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02"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Keys</a:t>
            </a:r>
          </a:p>
        </p:txBody>
      </p:sp>
      <p:sp>
        <p:nvSpPr>
          <p:cNvPr id="9218" name="Rectangle 3"/>
          <p:cNvSpPr>
            <a:spLocks noGrp="1" noChangeArrowheads="1"/>
          </p:cNvSpPr>
          <p:nvPr>
            <p:ph type="body" idx="1"/>
          </p:nvPr>
        </p:nvSpPr>
        <p:spPr>
          <a:xfrm>
            <a:off x="1719263" y="824149"/>
            <a:ext cx="5735760" cy="3672125"/>
          </a:xfrm>
        </p:spPr>
        <p:txBody>
          <a:bodyPr/>
          <a:lstStyle/>
          <a:p>
            <a:r>
              <a:rPr lang="en-US" altLang="en-US" dirty="0"/>
              <a:t>Let K </a:t>
            </a:r>
            <a:r>
              <a:rPr lang="en-US" altLang="en-US" dirty="0">
                <a:sym typeface="Symbol" panose="05050102010706020507" pitchFamily="18" charset="2"/>
              </a:rPr>
              <a:t> R</a:t>
            </a:r>
          </a:p>
          <a:p>
            <a:r>
              <a:rPr lang="en-US" altLang="en-US" i="1" dirty="0">
                <a:sym typeface="Symbol" panose="05050102010706020507" pitchFamily="18" charset="2"/>
              </a:rPr>
              <a:t>K </a:t>
            </a:r>
            <a:r>
              <a:rPr lang="en-US" altLang="en-US" dirty="0">
                <a:sym typeface="Symbol" panose="05050102010706020507" pitchFamily="18" charset="2"/>
              </a:rPr>
              <a:t>is a </a:t>
            </a:r>
            <a:r>
              <a:rPr lang="en-US" altLang="en-US" b="1" dirty="0" err="1">
                <a:solidFill>
                  <a:srgbClr val="002060"/>
                </a:solidFill>
                <a:sym typeface="Symbol" panose="05050102010706020507" pitchFamily="18" charset="2"/>
              </a:rPr>
              <a:t>superkey</a:t>
            </a:r>
            <a:r>
              <a:rPr lang="en-US" altLang="en-US" b="1" dirty="0">
                <a:solidFill>
                  <a:schemeClr val="tx2"/>
                </a:solidFill>
                <a:sym typeface="Symbol" panose="05050102010706020507" pitchFamily="18" charset="2"/>
              </a:rPr>
              <a:t> </a:t>
            </a:r>
            <a:r>
              <a:rPr lang="en-US" altLang="en-US" dirty="0">
                <a:sym typeface="Symbol" panose="05050102010706020507" pitchFamily="18" charset="2"/>
              </a:rPr>
              <a:t>of </a:t>
            </a:r>
            <a:r>
              <a:rPr lang="en-US" altLang="en-US" i="1" dirty="0">
                <a:sym typeface="Symbol" panose="05050102010706020507" pitchFamily="18" charset="2"/>
              </a:rPr>
              <a:t>R</a:t>
            </a:r>
            <a:r>
              <a:rPr lang="en-US" altLang="en-US" dirty="0">
                <a:sym typeface="Symbol" panose="05050102010706020507" pitchFamily="18" charset="2"/>
              </a:rPr>
              <a:t> if values for </a:t>
            </a:r>
            <a:r>
              <a:rPr lang="en-US" altLang="en-US" i="1" dirty="0">
                <a:sym typeface="Symbol" panose="05050102010706020507" pitchFamily="18" charset="2"/>
              </a:rPr>
              <a:t>K</a:t>
            </a:r>
            <a:r>
              <a:rPr lang="en-US" altLang="en-US" dirty="0">
                <a:sym typeface="Symbol" panose="05050102010706020507" pitchFamily="18" charset="2"/>
              </a:rPr>
              <a:t> are sufficient to identify a unique tuple of each possible relation </a:t>
            </a:r>
            <a:r>
              <a:rPr lang="en-US" altLang="en-US" i="1" dirty="0">
                <a:sym typeface="Symbol" panose="05050102010706020507" pitchFamily="18" charset="2"/>
              </a:rPr>
              <a:t>r(R)</a:t>
            </a:r>
            <a:r>
              <a:rPr lang="en-US" altLang="en-US" dirty="0">
                <a:sym typeface="Symbol" panose="05050102010706020507" pitchFamily="18" charset="2"/>
              </a:rPr>
              <a:t> </a:t>
            </a:r>
          </a:p>
          <a:p>
            <a:pPr lvl="1">
              <a:lnSpc>
                <a:spcPct val="130000"/>
              </a:lnSpc>
            </a:pPr>
            <a:r>
              <a:rPr lang="en-US" altLang="en-US" dirty="0">
                <a:sym typeface="Symbol" panose="05050102010706020507" pitchFamily="18" charset="2"/>
              </a:rPr>
              <a:t>Example:  {</a:t>
            </a:r>
            <a:r>
              <a:rPr lang="en-US" altLang="en-US" i="1" dirty="0">
                <a:sym typeface="Symbol" panose="05050102010706020507" pitchFamily="18" charset="2"/>
              </a:rPr>
              <a:t>ID</a:t>
            </a:r>
            <a:r>
              <a:rPr lang="en-US" altLang="en-US" dirty="0">
                <a:sym typeface="Symbol" panose="05050102010706020507" pitchFamily="18" charset="2"/>
              </a:rPr>
              <a:t>} and {</a:t>
            </a:r>
            <a:r>
              <a:rPr lang="en-US" altLang="en-US" dirty="0" err="1">
                <a:sym typeface="Symbol" panose="05050102010706020507" pitchFamily="18" charset="2"/>
              </a:rPr>
              <a:t>ID,name</a:t>
            </a:r>
            <a:r>
              <a:rPr lang="en-US" altLang="en-US" dirty="0">
                <a:sym typeface="Symbol" panose="05050102010706020507" pitchFamily="18" charset="2"/>
              </a:rPr>
              <a:t>} are both </a:t>
            </a:r>
            <a:r>
              <a:rPr lang="en-US" altLang="en-US" dirty="0" err="1">
                <a:sym typeface="Symbol" panose="05050102010706020507" pitchFamily="18" charset="2"/>
              </a:rPr>
              <a:t>superkeys</a:t>
            </a:r>
            <a:r>
              <a:rPr lang="en-US" altLang="en-US" dirty="0">
                <a:sym typeface="Symbol" panose="05050102010706020507" pitchFamily="18" charset="2"/>
              </a:rPr>
              <a:t> of </a:t>
            </a:r>
            <a:r>
              <a:rPr lang="en-US" altLang="en-US" i="1" dirty="0">
                <a:sym typeface="Symbol" panose="05050102010706020507" pitchFamily="18" charset="2"/>
              </a:rPr>
              <a:t>instructor.</a:t>
            </a:r>
            <a:endParaRPr lang="en-US" altLang="en-US" dirty="0">
              <a:sym typeface="Symbol" panose="05050102010706020507" pitchFamily="18" charset="2"/>
            </a:endParaRPr>
          </a:p>
          <a:p>
            <a:pPr>
              <a:lnSpc>
                <a:spcPct val="120000"/>
              </a:lnSpc>
            </a:pPr>
            <a:r>
              <a:rPr lang="en-US" altLang="en-US" dirty="0" err="1">
                <a:sym typeface="Symbol" panose="05050102010706020507" pitchFamily="18" charset="2"/>
              </a:rPr>
              <a:t>Superkey</a:t>
            </a:r>
            <a:r>
              <a:rPr lang="en-US" altLang="en-US" dirty="0">
                <a:sym typeface="Symbol" panose="05050102010706020507" pitchFamily="18" charset="2"/>
              </a:rPr>
              <a:t> </a:t>
            </a:r>
            <a:r>
              <a:rPr lang="en-US" altLang="en-US" i="1" dirty="0">
                <a:sym typeface="Symbol" panose="05050102010706020507" pitchFamily="18" charset="2"/>
              </a:rPr>
              <a:t>K</a:t>
            </a:r>
            <a:r>
              <a:rPr lang="en-US" altLang="en-US" dirty="0">
                <a:sym typeface="Symbol" panose="05050102010706020507" pitchFamily="18" charset="2"/>
              </a:rPr>
              <a:t> is a </a:t>
            </a:r>
            <a:r>
              <a:rPr lang="en-US" altLang="en-US" b="1" dirty="0">
                <a:solidFill>
                  <a:srgbClr val="002060"/>
                </a:solidFill>
                <a:sym typeface="Symbol" panose="05050102010706020507" pitchFamily="18" charset="2"/>
              </a:rPr>
              <a:t>candidate key</a:t>
            </a:r>
            <a:r>
              <a:rPr lang="en-US" altLang="en-US" dirty="0">
                <a:sym typeface="Symbol" panose="05050102010706020507" pitchFamily="18" charset="2"/>
              </a:rPr>
              <a:t> if </a:t>
            </a:r>
            <a:r>
              <a:rPr lang="en-US" altLang="en-US" i="1" dirty="0">
                <a:sym typeface="Symbol" panose="05050102010706020507" pitchFamily="18" charset="2"/>
              </a:rPr>
              <a:t>K</a:t>
            </a:r>
            <a:r>
              <a:rPr lang="en-US" altLang="en-US" dirty="0">
                <a:sym typeface="Symbol" panose="05050102010706020507" pitchFamily="18" charset="2"/>
              </a:rPr>
              <a:t> is minimal</a:t>
            </a:r>
            <a:br>
              <a:rPr lang="en-US" altLang="en-US" dirty="0">
                <a:sym typeface="Symbol" panose="05050102010706020507" pitchFamily="18" charset="2"/>
              </a:rPr>
            </a:br>
            <a:r>
              <a:rPr lang="en-US" altLang="en-US" dirty="0">
                <a:sym typeface="Symbol" panose="05050102010706020507" pitchFamily="18" charset="2"/>
              </a:rPr>
              <a:t>Example:  {</a:t>
            </a:r>
            <a:r>
              <a:rPr lang="en-US" altLang="en-US" i="1" dirty="0">
                <a:sym typeface="Symbol" panose="05050102010706020507" pitchFamily="18" charset="2"/>
              </a:rPr>
              <a:t>ID</a:t>
            </a:r>
            <a:r>
              <a:rPr lang="en-US" altLang="en-US" dirty="0">
                <a:sym typeface="Symbol" panose="05050102010706020507" pitchFamily="18" charset="2"/>
              </a:rPr>
              <a:t>} is a candidate key for </a:t>
            </a:r>
            <a:r>
              <a:rPr lang="en-US" altLang="en-US" i="1" dirty="0">
                <a:sym typeface="Symbol" panose="05050102010706020507" pitchFamily="18" charset="2"/>
              </a:rPr>
              <a:t>Instructor</a:t>
            </a:r>
            <a:endParaRPr lang="en-US" altLang="en-US" dirty="0">
              <a:sym typeface="Symbol" panose="05050102010706020507" pitchFamily="18" charset="2"/>
            </a:endParaRPr>
          </a:p>
          <a:p>
            <a:pPr>
              <a:lnSpc>
                <a:spcPct val="120000"/>
              </a:lnSpc>
            </a:pPr>
            <a:r>
              <a:rPr lang="en-US" altLang="en-US" dirty="0">
                <a:sym typeface="Symbol" panose="05050102010706020507" pitchFamily="18" charset="2"/>
              </a:rPr>
              <a:t>One of the candidate keys is selected to be the </a:t>
            </a:r>
            <a:r>
              <a:rPr lang="en-US" altLang="en-US" b="1" dirty="0">
                <a:solidFill>
                  <a:srgbClr val="002060"/>
                </a:solidFill>
                <a:sym typeface="Symbol" panose="05050102010706020507" pitchFamily="18" charset="2"/>
              </a:rPr>
              <a:t>primary key</a:t>
            </a:r>
            <a:r>
              <a:rPr lang="en-US" altLang="en-US" dirty="0">
                <a:sym typeface="Symbol" panose="05050102010706020507" pitchFamily="18" charset="2"/>
              </a:rPr>
              <a:t>.</a:t>
            </a:r>
          </a:p>
          <a:p>
            <a:pPr lvl="1">
              <a:lnSpc>
                <a:spcPct val="120000"/>
              </a:lnSpc>
            </a:pPr>
            <a:r>
              <a:rPr lang="en-US" altLang="en-US" dirty="0">
                <a:sym typeface="Symbol" panose="05050102010706020507" pitchFamily="18" charset="2"/>
              </a:rPr>
              <a:t>which one?</a:t>
            </a:r>
          </a:p>
          <a:p>
            <a:r>
              <a:rPr lang="en-US" altLang="en-US" b="1" dirty="0">
                <a:solidFill>
                  <a:srgbClr val="002060"/>
                </a:solidFill>
              </a:rPr>
              <a:t>Foreign key</a:t>
            </a:r>
            <a:r>
              <a:rPr lang="en-US" altLang="en-US" dirty="0">
                <a:solidFill>
                  <a:srgbClr val="002060"/>
                </a:solidFill>
              </a:rPr>
              <a:t> </a:t>
            </a:r>
            <a:r>
              <a:rPr lang="en-US" altLang="en-US" dirty="0"/>
              <a:t>constraint: Value in one relation must appear in another</a:t>
            </a:r>
          </a:p>
          <a:p>
            <a:pPr lvl="1"/>
            <a:r>
              <a:rPr lang="en-US" altLang="en-US" b="1" dirty="0">
                <a:solidFill>
                  <a:srgbClr val="002060"/>
                </a:solidFill>
              </a:rPr>
              <a:t>Referencing</a:t>
            </a:r>
            <a:r>
              <a:rPr lang="en-US" altLang="en-US" dirty="0"/>
              <a:t> relation</a:t>
            </a:r>
          </a:p>
          <a:p>
            <a:pPr lvl="1"/>
            <a:r>
              <a:rPr lang="en-US" altLang="en-US" b="1" dirty="0">
                <a:solidFill>
                  <a:srgbClr val="002060"/>
                </a:solidFill>
              </a:rPr>
              <a:t>Referenced</a:t>
            </a:r>
            <a:r>
              <a:rPr lang="en-US" altLang="en-US" dirty="0"/>
              <a:t> relation</a:t>
            </a:r>
          </a:p>
          <a:p>
            <a:pPr lvl="1"/>
            <a:r>
              <a:rPr lang="en-US" altLang="en-US" dirty="0">
                <a:sym typeface="Symbol" panose="05050102010706020507" pitchFamily="18" charset="2"/>
              </a:rPr>
              <a:t>Example: </a:t>
            </a:r>
            <a:r>
              <a:rPr lang="en-US" altLang="en-US" i="1" dirty="0">
                <a:sym typeface="Symbol" panose="05050102010706020507" pitchFamily="18" charset="2"/>
              </a:rPr>
              <a:t>dept_name</a:t>
            </a:r>
            <a:r>
              <a:rPr lang="en-US" altLang="en-US" dirty="0">
                <a:sym typeface="Symbol" panose="05050102010706020507" pitchFamily="18" charset="2"/>
              </a:rPr>
              <a:t> in i</a:t>
            </a:r>
            <a:r>
              <a:rPr lang="en-US" altLang="en-US" i="1" dirty="0">
                <a:sym typeface="Symbol" panose="05050102010706020507" pitchFamily="18" charset="2"/>
              </a:rPr>
              <a:t>nstructor</a:t>
            </a:r>
            <a:r>
              <a:rPr lang="en-US" altLang="en-US" dirty="0">
                <a:sym typeface="Symbol" panose="05050102010706020507" pitchFamily="18" charset="2"/>
              </a:rPr>
              <a:t>  is a foreign key from </a:t>
            </a:r>
            <a:r>
              <a:rPr lang="en-US" altLang="en-US" i="1" dirty="0">
                <a:sym typeface="Symbol" panose="05050102010706020507" pitchFamily="18" charset="2"/>
              </a:rPr>
              <a:t>instructor</a:t>
            </a:r>
            <a:r>
              <a:rPr lang="en-US" altLang="en-US" dirty="0">
                <a:sym typeface="Symbol" panose="05050102010706020507" pitchFamily="18" charset="2"/>
              </a:rPr>
              <a:t> referencing </a:t>
            </a:r>
            <a:r>
              <a:rPr lang="en-US" altLang="en-US" i="1" dirty="0">
                <a:sym typeface="Symbol" panose="05050102010706020507" pitchFamily="18" charset="2"/>
              </a:rPr>
              <a:t>department</a:t>
            </a:r>
          </a:p>
        </p:txBody>
      </p:sp>
      <p:sp>
        <p:nvSpPr>
          <p:cNvPr id="2" name="TextBox 1">
            <a:extLst>
              <a:ext uri="{FF2B5EF4-FFF2-40B4-BE49-F238E27FC236}">
                <a16:creationId xmlns:a16="http://schemas.microsoft.com/office/drawing/2014/main" id="{1E8C6CCF-1A53-4D1B-CD97-03C403907A44}"/>
              </a:ext>
            </a:extLst>
          </p:cNvPr>
          <p:cNvSpPr txBox="1"/>
          <p:nvPr/>
        </p:nvSpPr>
        <p:spPr>
          <a:xfrm>
            <a:off x="-1562100" y="1279088"/>
            <a:ext cx="3124200" cy="2585323"/>
          </a:xfrm>
          <a:prstGeom prst="rect">
            <a:avLst/>
          </a:prstGeom>
          <a:noFill/>
        </p:spPr>
        <p:txBody>
          <a:bodyPr wrap="square" rtlCol="0">
            <a:spAutoFit/>
          </a:bodyPr>
          <a:lstStyle/>
          <a:p>
            <a:r>
              <a:rPr lang="en-US" dirty="0"/>
              <a:t>UNI, </a:t>
            </a:r>
            <a:r>
              <a:rPr lang="en-US" dirty="0" err="1"/>
              <a:t>lname</a:t>
            </a:r>
            <a:r>
              <a:rPr lang="en-US" dirty="0"/>
              <a:t>, </a:t>
            </a:r>
            <a:r>
              <a:rPr lang="en-US" dirty="0" err="1"/>
              <a:t>fname</a:t>
            </a:r>
            <a:r>
              <a:rPr lang="en-US" dirty="0"/>
              <a:t>, email</a:t>
            </a:r>
          </a:p>
          <a:p>
            <a:r>
              <a:rPr lang="en-US" dirty="0"/>
              <a:t>Dff9, Ferguson, Donald, xxx</a:t>
            </a:r>
          </a:p>
          <a:p>
            <a:r>
              <a:rPr lang="en-US" dirty="0"/>
              <a:t>YY5, Yemini, </a:t>
            </a:r>
            <a:r>
              <a:rPr lang="en-US" dirty="0" err="1"/>
              <a:t>Yechiam</a:t>
            </a:r>
            <a:r>
              <a:rPr lang="en-US" dirty="0"/>
              <a:t>, </a:t>
            </a:r>
            <a:r>
              <a:rPr lang="en-US" dirty="0" err="1"/>
              <a:t>yyy</a:t>
            </a:r>
            <a:endParaRPr lang="en-US" dirty="0"/>
          </a:p>
          <a:p>
            <a:endParaRPr lang="en-US" dirty="0"/>
          </a:p>
          <a:p>
            <a:r>
              <a:rPr lang="en-US" dirty="0"/>
              <a:t>(</a:t>
            </a:r>
            <a:r>
              <a:rPr lang="en-US" dirty="0" err="1"/>
              <a:t>uni</a:t>
            </a:r>
            <a:r>
              <a:rPr lang="en-US" dirty="0"/>
              <a:t>, </a:t>
            </a:r>
            <a:r>
              <a:rPr lang="en-US" dirty="0" err="1"/>
              <a:t>lname</a:t>
            </a:r>
            <a:r>
              <a:rPr lang="en-US" dirty="0"/>
              <a:t>)</a:t>
            </a:r>
          </a:p>
          <a:p>
            <a:r>
              <a:rPr lang="en-US" dirty="0"/>
              <a:t>(email, </a:t>
            </a:r>
            <a:r>
              <a:rPr lang="en-US" dirty="0" err="1"/>
              <a:t>uni</a:t>
            </a:r>
            <a:r>
              <a:rPr lang="en-US" dirty="0"/>
              <a:t>)</a:t>
            </a:r>
          </a:p>
          <a:p>
            <a:endParaRPr lang="en-US" dirty="0"/>
          </a:p>
          <a:p>
            <a:r>
              <a:rPr lang="en-US" dirty="0"/>
              <a:t>Email</a:t>
            </a:r>
          </a:p>
          <a:p>
            <a:r>
              <a:rPr lang="en-US" dirty="0"/>
              <a:t>Uni</a:t>
            </a:r>
          </a:p>
        </p:txBody>
      </p:sp>
    </p:spTree>
    <p:extLst>
      <p:ext uri="{BB962C8B-B14F-4D97-AF65-F5344CB8AC3E}">
        <p14:creationId xmlns:p14="http://schemas.microsoft.com/office/powerpoint/2010/main" val="181065655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ontent Placeholder 12">
            <a:extLst>
              <a:ext uri="{FF2B5EF4-FFF2-40B4-BE49-F238E27FC236}">
                <a16:creationId xmlns:a16="http://schemas.microsoft.com/office/drawing/2014/main" id="{854F0463-7EC5-664E-ACEB-E0A4C5BB3F69}"/>
              </a:ext>
            </a:extLst>
          </p:cNvPr>
          <p:cNvSpPr>
            <a:spLocks noGrp="1"/>
          </p:cNvSpPr>
          <p:nvPr>
            <p:ph idx="1"/>
          </p:nvPr>
        </p:nvSpPr>
        <p:spPr>
          <a:xfrm>
            <a:off x="76200" y="2331716"/>
            <a:ext cx="8991600" cy="2324098"/>
          </a:xfrm>
        </p:spPr>
        <p:txBody>
          <a:bodyPr/>
          <a:lstStyle/>
          <a:p>
            <a:r>
              <a:rPr lang="en-US" sz="1600" dirty="0"/>
              <a:t>The primary key is a </a:t>
            </a:r>
            <a:r>
              <a:rPr lang="en-US" sz="1600" i="1" dirty="0"/>
              <a:t>composite key.</a:t>
            </a:r>
            <a:r>
              <a:rPr lang="en-US" sz="1600" dirty="0"/>
              <a:t> Neither column is a key (unique) by itself.</a:t>
            </a:r>
          </a:p>
          <a:p>
            <a:r>
              <a:rPr lang="en-US" sz="1600" dirty="0"/>
              <a:t>Keys are statements about all possible, valid tuples and not just the ones in the relation.</a:t>
            </a:r>
          </a:p>
          <a:p>
            <a:pPr lvl="1"/>
            <a:r>
              <a:rPr lang="en-US" sz="1400" dirty="0"/>
              <a:t>Capacity is unique in this specific data, but clearly not unique for all possible data.</a:t>
            </a:r>
          </a:p>
          <a:p>
            <a:pPr lvl="1"/>
            <a:r>
              <a:rPr lang="en-US" sz="1400" dirty="0"/>
              <a:t>In this domain, there cannot be two classrooms with the same building and room number.</a:t>
            </a:r>
          </a:p>
          <a:p>
            <a:r>
              <a:rPr lang="en-US" sz="1600" dirty="0"/>
              <a:t>Relation schema:</a:t>
            </a:r>
          </a:p>
          <a:p>
            <a:pPr lvl="1"/>
            <a:r>
              <a:rPr lang="en-US" sz="1400" u="sng" dirty="0"/>
              <a:t>Underline</a:t>
            </a:r>
            <a:r>
              <a:rPr lang="en-US" sz="1400" dirty="0"/>
              <a:t> indicates a primary key column. There is no standard way to indicate other types of key.</a:t>
            </a:r>
          </a:p>
          <a:p>
            <a:pPr lvl="1"/>
            <a:r>
              <a:rPr lang="en-US" sz="1400" dirty="0"/>
              <a:t>We will use </a:t>
            </a:r>
            <a:r>
              <a:rPr lang="en-US" sz="1400" b="1" dirty="0"/>
              <a:t>bold </a:t>
            </a:r>
            <a:r>
              <a:rPr lang="en-US" sz="1400" dirty="0"/>
              <a:t>to indicate foreign keys.</a:t>
            </a:r>
          </a:p>
          <a:p>
            <a:pPr lvl="1"/>
            <a:r>
              <a:rPr lang="en-US" sz="1400" dirty="0"/>
              <a:t>You will sometimes see things like </a:t>
            </a:r>
            <a:r>
              <a:rPr lang="en-US" sz="1400" i="1" dirty="0"/>
              <a:t>classroom(</a:t>
            </a:r>
            <a:r>
              <a:rPr lang="en-US" sz="1400" i="1" u="sng" dirty="0" err="1"/>
              <a:t>building:string</a:t>
            </a:r>
            <a:r>
              <a:rPr lang="en-US" sz="1400" i="1" dirty="0"/>
              <a:t>, </a:t>
            </a:r>
            <a:r>
              <a:rPr lang="en-US" sz="1400" i="1" u="sng" dirty="0" err="1"/>
              <a:t>room_number:number</a:t>
            </a:r>
            <a:r>
              <a:rPr lang="en-US" sz="1400" i="1" dirty="0"/>
              <a:t>, </a:t>
            </a:r>
            <a:r>
              <a:rPr lang="en-US" sz="1400" i="1" dirty="0" err="1"/>
              <a:t>capacity:number</a:t>
            </a:r>
            <a:r>
              <a:rPr lang="en-US" sz="1400" i="1" dirty="0"/>
              <a:t>)</a:t>
            </a:r>
            <a:endParaRPr lang="en-US" sz="1400" dirty="0"/>
          </a:p>
        </p:txBody>
      </p:sp>
      <p:sp>
        <p:nvSpPr>
          <p:cNvPr id="3" name="Title 2">
            <a:extLst>
              <a:ext uri="{FF2B5EF4-FFF2-40B4-BE49-F238E27FC236}">
                <a16:creationId xmlns:a16="http://schemas.microsoft.com/office/drawing/2014/main" id="{68AAB618-141E-9F4D-97D2-4AD45EE85BF3}"/>
              </a:ext>
            </a:extLst>
          </p:cNvPr>
          <p:cNvSpPr>
            <a:spLocks noGrp="1"/>
          </p:cNvSpPr>
          <p:nvPr>
            <p:ph type="title"/>
          </p:nvPr>
        </p:nvSpPr>
        <p:spPr/>
        <p:txBody>
          <a:bodyPr/>
          <a:lstStyle/>
          <a:p>
            <a:r>
              <a:rPr lang="en-US" dirty="0"/>
              <a:t>Notation</a:t>
            </a:r>
          </a:p>
        </p:txBody>
      </p:sp>
      <p:pic>
        <p:nvPicPr>
          <p:cNvPr id="6" name="Picture 5">
            <a:extLst>
              <a:ext uri="{FF2B5EF4-FFF2-40B4-BE49-F238E27FC236}">
                <a16:creationId xmlns:a16="http://schemas.microsoft.com/office/drawing/2014/main" id="{1B8DA9D1-2800-2D4C-889F-3BF59223E6CF}"/>
              </a:ext>
            </a:extLst>
          </p:cNvPr>
          <p:cNvPicPr>
            <a:picLocks noChangeAspect="1"/>
          </p:cNvPicPr>
          <p:nvPr/>
        </p:nvPicPr>
        <p:blipFill>
          <a:blip r:embed="rId2"/>
          <a:stretch>
            <a:fillRect/>
          </a:stretch>
        </p:blipFill>
        <p:spPr>
          <a:xfrm>
            <a:off x="3124200" y="843930"/>
            <a:ext cx="5498560" cy="1200150"/>
          </a:xfrm>
          <a:prstGeom prst="rect">
            <a:avLst/>
          </a:prstGeom>
        </p:spPr>
      </p:pic>
      <p:sp>
        <p:nvSpPr>
          <p:cNvPr id="8" name="TextBox 7">
            <a:extLst>
              <a:ext uri="{FF2B5EF4-FFF2-40B4-BE49-F238E27FC236}">
                <a16:creationId xmlns:a16="http://schemas.microsoft.com/office/drawing/2014/main" id="{6F1A20DB-7E0A-E34A-9436-B942F3F33104}"/>
              </a:ext>
            </a:extLst>
          </p:cNvPr>
          <p:cNvSpPr txBox="1"/>
          <p:nvPr/>
        </p:nvSpPr>
        <p:spPr>
          <a:xfrm>
            <a:off x="3317457" y="1778809"/>
            <a:ext cx="787395" cy="523220"/>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Relation</a:t>
            </a:r>
            <a:b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Name</a:t>
            </a:r>
          </a:p>
        </p:txBody>
      </p:sp>
      <p:sp>
        <p:nvSpPr>
          <p:cNvPr id="9" name="Left Bracket 8">
            <a:extLst>
              <a:ext uri="{FF2B5EF4-FFF2-40B4-BE49-F238E27FC236}">
                <a16:creationId xmlns:a16="http://schemas.microsoft.com/office/drawing/2014/main" id="{3C5E6F81-5F49-164F-A1D2-157AE8D1F225}"/>
              </a:ext>
            </a:extLst>
          </p:cNvPr>
          <p:cNvSpPr/>
          <p:nvPr/>
        </p:nvSpPr>
        <p:spPr>
          <a:xfrm rot="5400000">
            <a:off x="6106549" y="676291"/>
            <a:ext cx="121921" cy="1981200"/>
          </a:xfrm>
          <a:prstGeom prst="leftBracket">
            <a:avLst/>
          </a:prstGeom>
          <a:ln>
            <a:solidFill>
              <a:srgbClr val="00B050"/>
            </a:solidFill>
          </a:ln>
        </p:spPr>
        <p:style>
          <a:lnRef idx="2">
            <a:schemeClr val="accent1"/>
          </a:lnRef>
          <a:fillRef idx="0">
            <a:schemeClr val="accent1"/>
          </a:fillRef>
          <a:effectRef idx="1">
            <a:schemeClr val="accent1"/>
          </a:effectRef>
          <a:fontRef idx="minor">
            <a:schemeClr val="tx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10" name="TextBox 9">
            <a:extLst>
              <a:ext uri="{FF2B5EF4-FFF2-40B4-BE49-F238E27FC236}">
                <a16:creationId xmlns:a16="http://schemas.microsoft.com/office/drawing/2014/main" id="{F308D113-EE80-214B-9BB2-F6DBC1372ACC}"/>
              </a:ext>
            </a:extLst>
          </p:cNvPr>
          <p:cNvSpPr txBox="1"/>
          <p:nvPr/>
        </p:nvSpPr>
        <p:spPr>
          <a:xfrm>
            <a:off x="7435319" y="1405281"/>
            <a:ext cx="1025217" cy="523220"/>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B050"/>
                </a:solidFill>
                <a:effectLst/>
                <a:uLnTx/>
                <a:uFillTx/>
                <a:latin typeface="Calibri" charset="0"/>
                <a:ea typeface="ＭＳ Ｐゴシック" charset="-128"/>
                <a:cs typeface="+mn-cs"/>
              </a:rPr>
              <a:t>Columns</a:t>
            </a:r>
            <a:br>
              <a:rPr kumimoji="0" lang="en-US" sz="1400" b="0" i="0" u="none" strike="noStrike" kern="1200" cap="none" spc="0" normalizeH="0" baseline="0" noProof="0" dirty="0">
                <a:ln>
                  <a:noFill/>
                </a:ln>
                <a:solidFill>
                  <a:srgbClr val="00B050"/>
                </a:solidFill>
                <a:effectLst/>
                <a:uLnTx/>
                <a:uFillTx/>
                <a:latin typeface="Calibri" charset="0"/>
                <a:ea typeface="ＭＳ Ｐゴシック" charset="-128"/>
                <a:cs typeface="+mn-cs"/>
              </a:rPr>
            </a:br>
            <a:r>
              <a:rPr kumimoji="0" lang="en-US" sz="1400" b="0" i="0" u="none" strike="noStrike" kern="1200" cap="none" spc="0" normalizeH="0" baseline="0" noProof="0" dirty="0">
                <a:ln>
                  <a:noFill/>
                </a:ln>
                <a:solidFill>
                  <a:srgbClr val="00B050"/>
                </a:solidFill>
                <a:effectLst/>
                <a:uLnTx/>
                <a:uFillTx/>
                <a:latin typeface="Calibri" charset="0"/>
                <a:ea typeface="ＭＳ Ｐゴシック" charset="-128"/>
                <a:cs typeface="+mn-cs"/>
              </a:rPr>
              <a:t>(Attributes)</a:t>
            </a:r>
          </a:p>
        </p:txBody>
      </p:sp>
      <p:sp>
        <p:nvSpPr>
          <p:cNvPr id="11" name="Left Bracket 10">
            <a:extLst>
              <a:ext uri="{FF2B5EF4-FFF2-40B4-BE49-F238E27FC236}">
                <a16:creationId xmlns:a16="http://schemas.microsoft.com/office/drawing/2014/main" id="{27AAC157-BF3A-B346-B92D-859EBC91297B}"/>
              </a:ext>
            </a:extLst>
          </p:cNvPr>
          <p:cNvSpPr/>
          <p:nvPr/>
        </p:nvSpPr>
        <p:spPr>
          <a:xfrm rot="16200000">
            <a:off x="5877948" y="1253487"/>
            <a:ext cx="121922" cy="1524002"/>
          </a:xfrm>
          <a:prstGeom prst="leftBracket">
            <a:avLst/>
          </a:prstGeom>
          <a:ln>
            <a:solidFill>
              <a:srgbClr val="FF0000"/>
            </a:solidFill>
          </a:ln>
        </p:spPr>
        <p:style>
          <a:lnRef idx="2">
            <a:schemeClr val="accent1"/>
          </a:lnRef>
          <a:fillRef idx="0">
            <a:schemeClr val="accent1"/>
          </a:fillRef>
          <a:effectRef idx="1">
            <a:schemeClr val="accent1"/>
          </a:effectRef>
          <a:fontRef idx="minor">
            <a:schemeClr val="tx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FF0000"/>
              </a:solidFill>
              <a:effectLst/>
              <a:uLnTx/>
              <a:uFillTx/>
              <a:latin typeface="Calibri"/>
              <a:ea typeface="+mn-ea"/>
              <a:cs typeface="+mn-cs"/>
            </a:endParaRPr>
          </a:p>
        </p:txBody>
      </p:sp>
      <p:sp>
        <p:nvSpPr>
          <p:cNvPr id="12" name="TextBox 11">
            <a:extLst>
              <a:ext uri="{FF2B5EF4-FFF2-40B4-BE49-F238E27FC236}">
                <a16:creationId xmlns:a16="http://schemas.microsoft.com/office/drawing/2014/main" id="{33F27F21-4C82-2147-9594-35B908EF4AC5}"/>
              </a:ext>
            </a:extLst>
          </p:cNvPr>
          <p:cNvSpPr txBox="1"/>
          <p:nvPr/>
        </p:nvSpPr>
        <p:spPr>
          <a:xfrm>
            <a:off x="6700910" y="1954526"/>
            <a:ext cx="1731243" cy="307777"/>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FF0000"/>
                </a:solidFill>
                <a:effectLst/>
                <a:uLnTx/>
                <a:uFillTx/>
                <a:latin typeface="Calibri" charset="0"/>
                <a:ea typeface="ＭＳ Ｐゴシック" charset="-128"/>
                <a:cs typeface="+mn-cs"/>
              </a:rPr>
              <a:t>Primary Key Columns</a:t>
            </a:r>
          </a:p>
        </p:txBody>
      </p:sp>
      <p:pic>
        <p:nvPicPr>
          <p:cNvPr id="14" name="Picture 13">
            <a:extLst>
              <a:ext uri="{FF2B5EF4-FFF2-40B4-BE49-F238E27FC236}">
                <a16:creationId xmlns:a16="http://schemas.microsoft.com/office/drawing/2014/main" id="{759A2A6F-E314-374E-9B61-945B4E997093}"/>
              </a:ext>
            </a:extLst>
          </p:cNvPr>
          <p:cNvPicPr>
            <a:picLocks noChangeAspect="1"/>
          </p:cNvPicPr>
          <p:nvPr/>
        </p:nvPicPr>
        <p:blipFill>
          <a:blip r:embed="rId3"/>
          <a:stretch>
            <a:fillRect/>
          </a:stretch>
        </p:blipFill>
        <p:spPr>
          <a:xfrm>
            <a:off x="152400" y="832490"/>
            <a:ext cx="2413000" cy="1473200"/>
          </a:xfrm>
          <a:prstGeom prst="rect">
            <a:avLst/>
          </a:prstGeom>
        </p:spPr>
      </p:pic>
      <p:cxnSp>
        <p:nvCxnSpPr>
          <p:cNvPr id="16" name="Straight Arrow Connector 15">
            <a:extLst>
              <a:ext uri="{FF2B5EF4-FFF2-40B4-BE49-F238E27FC236}">
                <a16:creationId xmlns:a16="http://schemas.microsoft.com/office/drawing/2014/main" id="{0EF3B123-7F0B-6F41-9152-7A94AB288B65}"/>
              </a:ext>
            </a:extLst>
          </p:cNvPr>
          <p:cNvCxnSpPr>
            <a:cxnSpLocks/>
          </p:cNvCxnSpPr>
          <p:nvPr/>
        </p:nvCxnSpPr>
        <p:spPr>
          <a:xfrm flipV="1">
            <a:off x="4053787" y="1798655"/>
            <a:ext cx="450024" cy="12984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7" name="TextBox 16">
            <a:extLst>
              <a:ext uri="{FF2B5EF4-FFF2-40B4-BE49-F238E27FC236}">
                <a16:creationId xmlns:a16="http://schemas.microsoft.com/office/drawing/2014/main" id="{71FD6F1B-1C7E-5B4E-B5EE-B0EF783C25B5}"/>
              </a:ext>
            </a:extLst>
          </p:cNvPr>
          <p:cNvSpPr txBox="1"/>
          <p:nvPr/>
        </p:nvSpPr>
        <p:spPr>
          <a:xfrm>
            <a:off x="304800" y="492038"/>
            <a:ext cx="1935915"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Classroom relation</a:t>
            </a:r>
          </a:p>
        </p:txBody>
      </p:sp>
      <p:sp>
        <p:nvSpPr>
          <p:cNvPr id="18" name="TextBox 17">
            <a:extLst>
              <a:ext uri="{FF2B5EF4-FFF2-40B4-BE49-F238E27FC236}">
                <a16:creationId xmlns:a16="http://schemas.microsoft.com/office/drawing/2014/main" id="{C5272B40-C3CC-D847-913E-592E6D83848C}"/>
              </a:ext>
            </a:extLst>
          </p:cNvPr>
          <p:cNvSpPr txBox="1"/>
          <p:nvPr/>
        </p:nvSpPr>
        <p:spPr>
          <a:xfrm>
            <a:off x="4648053" y="514350"/>
            <a:ext cx="1902572"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classroom schema</a:t>
            </a:r>
          </a:p>
        </p:txBody>
      </p:sp>
    </p:spTree>
    <p:extLst>
      <p:ext uri="{BB962C8B-B14F-4D97-AF65-F5344CB8AC3E}">
        <p14:creationId xmlns:p14="http://schemas.microsoft.com/office/powerpoint/2010/main" val="147779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solidFill>
                  <a:schemeClr val="bg1"/>
                </a:solidFill>
              </a:rPr>
              <a:t>Today’s Contents</a:t>
            </a:r>
            <a:endParaRPr lang="en-US" altLang="en-US" sz="1600" i="1" dirty="0">
              <a:solidFill>
                <a:schemeClr val="bg1"/>
              </a:solidFill>
            </a:endParaRPr>
          </a:p>
        </p:txBody>
      </p:sp>
      <p:sp>
        <p:nvSpPr>
          <p:cNvPr id="9" name="TextBox 9">
            <a:extLst>
              <a:ext uri="{FF2B5EF4-FFF2-40B4-BE49-F238E27FC236}">
                <a16:creationId xmlns:a16="http://schemas.microsoft.com/office/drawing/2014/main" id="{FE0A9831-0C56-4B82-87F4-9BEE60101229}"/>
              </a:ext>
            </a:extLst>
          </p:cNvPr>
          <p:cNvSpPr txBox="1">
            <a:spLocks noChangeArrowheads="1"/>
          </p:cNvSpPr>
          <p:nvPr/>
        </p:nvSpPr>
        <p:spPr bwMode="auto">
          <a:xfrm>
            <a:off x="0" y="4695825"/>
            <a:ext cx="6781800" cy="3502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6</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W4111_002_2024_1: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319826610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DCF27A7-1115-3547-878E-3FD09640C050}"/>
              </a:ext>
            </a:extLst>
          </p:cNvPr>
          <p:cNvSpPr>
            <a:spLocks noGrp="1"/>
          </p:cNvSpPr>
          <p:nvPr>
            <p:ph idx="1"/>
          </p:nvPr>
        </p:nvSpPr>
        <p:spPr>
          <a:xfrm>
            <a:off x="152400" y="514350"/>
            <a:ext cx="8839200" cy="4114800"/>
          </a:xfrm>
        </p:spPr>
        <p:txBody>
          <a:bodyPr/>
          <a:lstStyle/>
          <a:p>
            <a:r>
              <a:rPr lang="en-US" dirty="0"/>
              <a:t>Keys:</a:t>
            </a:r>
          </a:p>
          <a:p>
            <a:pPr lvl="1"/>
            <a:r>
              <a:rPr lang="en-US" dirty="0"/>
              <a:t>Will be baffling. It takes time and experience to understand/appreciate.</a:t>
            </a:r>
          </a:p>
          <a:p>
            <a:pPr lvl="1"/>
            <a:r>
              <a:rPr lang="en-US" dirty="0"/>
              <a:t>There are many, many types of keys with formal definitions.</a:t>
            </a:r>
          </a:p>
          <a:p>
            <a:pPr lvl="1"/>
            <a:r>
              <a:rPr lang="en-US" dirty="0"/>
              <a:t>I explain the formality but focus on the concepts and applications.</a:t>
            </a:r>
          </a:p>
          <a:p>
            <a:pPr lvl="1"/>
            <a:endParaRPr lang="en-US" dirty="0"/>
          </a:p>
          <a:p>
            <a:r>
              <a:rPr lang="en-US" dirty="0"/>
              <a:t>No one uses the formal, relational model. So, why do we study it?</a:t>
            </a:r>
          </a:p>
          <a:p>
            <a:pPr lvl="1"/>
            <a:r>
              <a:rPr lang="en-US" dirty="0"/>
              <a:t>Is very helpful when understanding concepts that we cover later in the course,</a:t>
            </a:r>
            <a:br>
              <a:rPr lang="en-US" dirty="0"/>
            </a:br>
            <a:r>
              <a:rPr lang="en-US" dirty="0"/>
              <a:t>especially query optimization and processing.</a:t>
            </a:r>
          </a:p>
          <a:p>
            <a:pPr lvl="1"/>
            <a:r>
              <a:rPr lang="en-US" dirty="0"/>
              <a:t>There are many realizations of the model and algebra, and understanding the foundation helps with understanding language/engine capabilities.</a:t>
            </a:r>
          </a:p>
          <a:p>
            <a:pPr lvl="1"/>
            <a:r>
              <a:rPr lang="en-US" dirty="0"/>
              <a:t>The model has helped with innovating new approaches, and you may</a:t>
            </a:r>
            <a:br>
              <a:rPr lang="en-US" dirty="0"/>
            </a:br>
            <a:r>
              <a:rPr lang="en-US" dirty="0"/>
              <a:t>innovate in data and query models in your future.</a:t>
            </a:r>
          </a:p>
        </p:txBody>
      </p:sp>
      <p:sp>
        <p:nvSpPr>
          <p:cNvPr id="3" name="Title 2">
            <a:extLst>
              <a:ext uri="{FF2B5EF4-FFF2-40B4-BE49-F238E27FC236}">
                <a16:creationId xmlns:a16="http://schemas.microsoft.com/office/drawing/2014/main" id="{575797D0-FA78-6F4D-9AE1-283A142B65ED}"/>
              </a:ext>
            </a:extLst>
          </p:cNvPr>
          <p:cNvSpPr>
            <a:spLocks noGrp="1"/>
          </p:cNvSpPr>
          <p:nvPr>
            <p:ph type="title"/>
          </p:nvPr>
        </p:nvSpPr>
        <p:spPr/>
        <p:txBody>
          <a:bodyPr/>
          <a:lstStyle/>
          <a:p>
            <a:r>
              <a:rPr lang="en-US" dirty="0"/>
              <a:t>Observations</a:t>
            </a:r>
          </a:p>
        </p:txBody>
      </p:sp>
    </p:spTree>
    <p:extLst>
      <p:ext uri="{BB962C8B-B14F-4D97-AF65-F5344CB8AC3E}">
        <p14:creationId xmlns:p14="http://schemas.microsoft.com/office/powerpoint/2010/main" val="232912397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DF5A69D-F0C5-504F-89B5-200DFF0D6D39}"/>
              </a:ext>
            </a:extLst>
          </p:cNvPr>
          <p:cNvSpPr>
            <a:spLocks noGrp="1"/>
          </p:cNvSpPr>
          <p:nvPr>
            <p:ph idx="1"/>
          </p:nvPr>
        </p:nvSpPr>
        <p:spPr>
          <a:xfrm>
            <a:off x="152400" y="666750"/>
            <a:ext cx="8839200" cy="4038600"/>
          </a:xfrm>
        </p:spPr>
        <p:txBody>
          <a:bodyPr/>
          <a:lstStyle/>
          <a:p>
            <a:r>
              <a:rPr lang="en-US" sz="1800" dirty="0"/>
              <a:t>First two relations in relational schema notation:</a:t>
            </a:r>
          </a:p>
          <a:p>
            <a:pPr lvl="1"/>
            <a:r>
              <a:rPr lang="en-US" sz="1600" dirty="0"/>
              <a:t>Department(</a:t>
            </a:r>
            <a:r>
              <a:rPr lang="en-US" sz="1600" dirty="0" err="1"/>
              <a:t>department_name</a:t>
            </a:r>
            <a:r>
              <a:rPr lang="en-US" sz="1600" dirty="0"/>
              <a:t>, </a:t>
            </a:r>
            <a:r>
              <a:rPr lang="en-US" sz="1600" u="sng" dirty="0" err="1"/>
              <a:t>department_id</a:t>
            </a:r>
            <a:r>
              <a:rPr lang="en-US" sz="1600" dirty="0"/>
              <a:t>)</a:t>
            </a:r>
          </a:p>
          <a:p>
            <a:pPr lvl="1"/>
            <a:r>
              <a:rPr lang="en-US" sz="1600" dirty="0"/>
              <a:t>Faculty(</a:t>
            </a:r>
            <a:r>
              <a:rPr lang="en-US" sz="1600" u="sng" dirty="0"/>
              <a:t>UNI</a:t>
            </a:r>
            <a:r>
              <a:rPr lang="en-US" sz="1600" dirty="0"/>
              <a:t>, </a:t>
            </a:r>
            <a:r>
              <a:rPr lang="en-US" sz="1600" dirty="0" err="1"/>
              <a:t>first_name</a:t>
            </a:r>
            <a:r>
              <a:rPr lang="en-US" sz="1600" dirty="0"/>
              <a:t>, </a:t>
            </a:r>
            <a:r>
              <a:rPr lang="en-US" sz="1600" dirty="0" err="1"/>
              <a:t>last_name</a:t>
            </a:r>
            <a:r>
              <a:rPr lang="en-US" sz="1600" dirty="0"/>
              <a:t>, </a:t>
            </a:r>
            <a:r>
              <a:rPr lang="en-US" sz="1600" b="1" dirty="0" err="1"/>
              <a:t>department_id</a:t>
            </a:r>
            <a:r>
              <a:rPr lang="en-US" sz="1600" dirty="0"/>
              <a:t>)</a:t>
            </a:r>
          </a:p>
          <a:p>
            <a:r>
              <a:rPr lang="en-US" sz="1800" dirty="0"/>
              <a:t>Relationship:</a:t>
            </a:r>
          </a:p>
          <a:p>
            <a:pPr lvl="1"/>
            <a:r>
              <a:rPr lang="en-US" sz="1600" dirty="0"/>
              <a:t>A faculty “has” exactly one department.</a:t>
            </a:r>
          </a:p>
          <a:p>
            <a:pPr lvl="1"/>
            <a:r>
              <a:rPr lang="en-US" sz="1600" dirty="0"/>
              <a:t>A department as 0, 1 or many faculty.</a:t>
            </a:r>
          </a:p>
        </p:txBody>
      </p:sp>
      <p:sp>
        <p:nvSpPr>
          <p:cNvPr id="3" name="Title 2">
            <a:extLst>
              <a:ext uri="{FF2B5EF4-FFF2-40B4-BE49-F238E27FC236}">
                <a16:creationId xmlns:a16="http://schemas.microsoft.com/office/drawing/2014/main" id="{1AE41327-77DF-0343-AB24-D90E6B2C9BD6}"/>
              </a:ext>
            </a:extLst>
          </p:cNvPr>
          <p:cNvSpPr>
            <a:spLocks noGrp="1"/>
          </p:cNvSpPr>
          <p:nvPr>
            <p:ph type="title"/>
          </p:nvPr>
        </p:nvSpPr>
        <p:spPr/>
        <p:txBody>
          <a:bodyPr/>
          <a:lstStyle/>
          <a:p>
            <a:r>
              <a:rPr lang="en-US" dirty="0"/>
              <a:t>Start Building our </a:t>
            </a:r>
            <a:r>
              <a:rPr lang="en-US" dirty="0" err="1"/>
              <a:t>Datamodel</a:t>
            </a:r>
            <a:endParaRPr lang="en-US" dirty="0"/>
          </a:p>
        </p:txBody>
      </p:sp>
      <p:pic>
        <p:nvPicPr>
          <p:cNvPr id="6" name="Picture 5">
            <a:extLst>
              <a:ext uri="{FF2B5EF4-FFF2-40B4-BE49-F238E27FC236}">
                <a16:creationId xmlns:a16="http://schemas.microsoft.com/office/drawing/2014/main" id="{34F8C532-BF3C-45FE-92F6-37CDB1F30234}"/>
              </a:ext>
            </a:extLst>
          </p:cNvPr>
          <p:cNvPicPr>
            <a:picLocks noChangeAspect="1"/>
          </p:cNvPicPr>
          <p:nvPr/>
        </p:nvPicPr>
        <p:blipFill>
          <a:blip r:embed="rId2"/>
          <a:stretch>
            <a:fillRect/>
          </a:stretch>
        </p:blipFill>
        <p:spPr>
          <a:xfrm>
            <a:off x="6172200" y="1242968"/>
            <a:ext cx="1498840" cy="2733764"/>
          </a:xfrm>
          <a:prstGeom prst="rect">
            <a:avLst/>
          </a:prstGeom>
        </p:spPr>
      </p:pic>
    </p:spTree>
    <p:extLst>
      <p:ext uri="{BB962C8B-B14F-4D97-AF65-F5344CB8AC3E}">
        <p14:creationId xmlns:p14="http://schemas.microsoft.com/office/powerpoint/2010/main" val="190502757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074"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Relational Query Languages</a:t>
            </a:r>
          </a:p>
        </p:txBody>
      </p:sp>
      <p:sp>
        <p:nvSpPr>
          <p:cNvPr id="11266" name="Rectangle 3"/>
          <p:cNvSpPr>
            <a:spLocks noGrp="1" noChangeArrowheads="1"/>
          </p:cNvSpPr>
          <p:nvPr>
            <p:ph type="body" idx="1"/>
          </p:nvPr>
        </p:nvSpPr>
        <p:spPr>
          <a:xfrm>
            <a:off x="1719262" y="808435"/>
            <a:ext cx="5769052" cy="2666285"/>
          </a:xfrm>
        </p:spPr>
        <p:txBody>
          <a:bodyPr/>
          <a:lstStyle/>
          <a:p>
            <a:r>
              <a:rPr lang="en-US" altLang="en-US" dirty="0"/>
              <a:t>Procedural versus non-procedural, or declarative</a:t>
            </a:r>
          </a:p>
          <a:p>
            <a:r>
              <a:rPr lang="en-US" altLang="en-US" dirty="0"/>
              <a:t>“Pure” languages:</a:t>
            </a:r>
          </a:p>
          <a:p>
            <a:pPr lvl="1"/>
            <a:r>
              <a:rPr lang="en-US" altLang="en-US" dirty="0"/>
              <a:t>Relational algebra</a:t>
            </a:r>
          </a:p>
          <a:p>
            <a:pPr lvl="1"/>
            <a:r>
              <a:rPr lang="en-US" altLang="en-US" dirty="0"/>
              <a:t>Tuple relational calculus</a:t>
            </a:r>
          </a:p>
          <a:p>
            <a:pPr lvl="1"/>
            <a:r>
              <a:rPr lang="en-US" altLang="en-US" dirty="0"/>
              <a:t>Domain relational calculus</a:t>
            </a:r>
          </a:p>
          <a:p>
            <a:r>
              <a:rPr lang="en-US" altLang="en-US" dirty="0"/>
              <a:t>The above 3 pure languages are equivalent in computing power</a:t>
            </a:r>
          </a:p>
          <a:p>
            <a:r>
              <a:rPr lang="en-US" altLang="en-US" dirty="0"/>
              <a:t>We will concentrate in this chapter on relational algebra</a:t>
            </a:r>
          </a:p>
          <a:p>
            <a:pPr lvl="1"/>
            <a:r>
              <a:rPr lang="en-US" altLang="en-US" dirty="0"/>
              <a:t>Not turning-machine equivalent</a:t>
            </a:r>
          </a:p>
          <a:p>
            <a:pPr lvl="1"/>
            <a:r>
              <a:rPr lang="en-US" altLang="en-US" dirty="0"/>
              <a:t>Consists of 6 basic operations</a:t>
            </a:r>
          </a:p>
          <a:p>
            <a:pPr lvl="1"/>
            <a:endParaRPr lang="en-US" altLang="en-US" dirty="0"/>
          </a:p>
          <a:p>
            <a:endParaRPr lang="en-US" altLang="en-US" dirty="0"/>
          </a:p>
        </p:txBody>
      </p:sp>
      <p:sp>
        <p:nvSpPr>
          <p:cNvPr id="2" name="TextBox 1">
            <a:extLst>
              <a:ext uri="{FF2B5EF4-FFF2-40B4-BE49-F238E27FC236}">
                <a16:creationId xmlns:a16="http://schemas.microsoft.com/office/drawing/2014/main" id="{2FDCDB52-3317-1B4A-9F10-0D3F41B24069}"/>
              </a:ext>
            </a:extLst>
          </p:cNvPr>
          <p:cNvSpPr txBox="1"/>
          <p:nvPr/>
        </p:nvSpPr>
        <p:spPr>
          <a:xfrm>
            <a:off x="457200" y="3562350"/>
            <a:ext cx="8483989" cy="1200329"/>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Comments:</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You will sometimes see other operator, e.g. </a:t>
            </a: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sym typeface="Wingdings" pitchFamily="2" charset="2"/>
              </a:rPr>
              <a:t> Assignment.</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sym typeface="Wingdings" pitchFamily="2" charset="2"/>
              </a:rPr>
              <a:t>Relational algebra focuses on </a:t>
            </a:r>
            <a:r>
              <a:rPr kumimoji="0" lang="en-US" sz="1800" b="0" i="1" u="none" strike="noStrike" kern="1200" cap="none" spc="0" normalizeH="0" baseline="0" noProof="0" dirty="0">
                <a:ln>
                  <a:noFill/>
                </a:ln>
                <a:solidFill>
                  <a:srgbClr val="FF0000"/>
                </a:solidFill>
                <a:effectLst/>
                <a:uLnTx/>
                <a:uFillTx/>
                <a:latin typeface="Calibri" charset="0"/>
                <a:ea typeface="ＭＳ Ｐゴシック" charset="-128"/>
                <a:cs typeface="+mn-cs"/>
                <a:sym typeface="Wingdings" pitchFamily="2" charset="2"/>
              </a:rPr>
              <a:t>retrieve.</a:t>
            </a: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sym typeface="Wingdings" pitchFamily="2" charset="2"/>
              </a:rPr>
              <a:t> You can sort of do Create, Update, Delete.</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sym typeface="Wingdings" pitchFamily="2" charset="2"/>
              </a:rPr>
              <a:t>The SQL Language, which we will see, extends relational algebra.</a:t>
            </a:r>
            <a:endPar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52694054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6882" name="Rectangle 2"/>
          <p:cNvSpPr>
            <a:spLocks noGrp="1" noChangeArrowheads="1"/>
          </p:cNvSpPr>
          <p:nvPr>
            <p:ph type="title"/>
          </p:nvPr>
        </p:nvSpPr>
        <p:spPr/>
        <p:txBody>
          <a:bodyPr/>
          <a:lstStyle/>
          <a:p>
            <a:r>
              <a:rPr lang="en-US" altLang="en-US" dirty="0"/>
              <a:t>Relational Algebra</a:t>
            </a:r>
          </a:p>
        </p:txBody>
      </p:sp>
      <p:sp>
        <p:nvSpPr>
          <p:cNvPr id="7170" name="Rectangle 3"/>
          <p:cNvSpPr>
            <a:spLocks noGrp="1" noChangeArrowheads="1"/>
          </p:cNvSpPr>
          <p:nvPr>
            <p:ph type="body" idx="1"/>
          </p:nvPr>
        </p:nvSpPr>
        <p:spPr>
          <a:xfrm>
            <a:off x="1719263" y="808435"/>
            <a:ext cx="5669177" cy="3657600"/>
          </a:xfrm>
        </p:spPr>
        <p:txBody>
          <a:bodyPr/>
          <a:lstStyle/>
          <a:p>
            <a:r>
              <a:rPr lang="en-US" altLang="en-US" dirty="0"/>
              <a:t>A  procedural language consisting  of a set of operations that take one or two relations as input and produce a new relation as their result. </a:t>
            </a:r>
          </a:p>
          <a:p>
            <a:r>
              <a:rPr lang="en-US" altLang="en-US" dirty="0"/>
              <a:t>Six basic operators</a:t>
            </a:r>
          </a:p>
          <a:p>
            <a:pPr lvl="1"/>
            <a:r>
              <a:rPr lang="en-US" altLang="en-US" dirty="0"/>
              <a:t>select: </a:t>
            </a:r>
            <a:r>
              <a:rPr kumimoji="0" lang="en-US" altLang="en-US" dirty="0">
                <a:sym typeface="Symbol" panose="05050102010706020507" pitchFamily="18" charset="2"/>
              </a:rPr>
              <a:t></a:t>
            </a:r>
            <a:endParaRPr lang="en-US" altLang="en-US" dirty="0"/>
          </a:p>
          <a:p>
            <a:pPr lvl="1"/>
            <a:r>
              <a:rPr lang="en-US" altLang="en-US" dirty="0"/>
              <a:t>project: </a:t>
            </a:r>
            <a:r>
              <a:rPr lang="en-US" altLang="en-US" dirty="0">
                <a:sym typeface="Symbol" panose="05050102010706020507" pitchFamily="18" charset="2"/>
              </a:rPr>
              <a:t></a:t>
            </a:r>
            <a:endParaRPr lang="en-US" altLang="en-US" dirty="0"/>
          </a:p>
          <a:p>
            <a:pPr lvl="1"/>
            <a:r>
              <a:rPr lang="en-US" altLang="en-US" dirty="0"/>
              <a:t>union: </a:t>
            </a:r>
            <a:r>
              <a:rPr lang="en-US" altLang="en-US" dirty="0">
                <a:sym typeface="Symbol" panose="05050102010706020507" pitchFamily="18" charset="2"/>
              </a:rPr>
              <a:t></a:t>
            </a:r>
            <a:endParaRPr lang="en-US" altLang="en-US" dirty="0"/>
          </a:p>
          <a:p>
            <a:pPr lvl="1"/>
            <a:r>
              <a:rPr lang="en-US" altLang="en-US" dirty="0"/>
              <a:t>set difference: </a:t>
            </a:r>
            <a:r>
              <a:rPr lang="en-US" altLang="en-US" i="1" dirty="0"/>
              <a:t>–</a:t>
            </a:r>
            <a:r>
              <a:rPr lang="en-US" altLang="en-US" dirty="0"/>
              <a:t> </a:t>
            </a:r>
          </a:p>
          <a:p>
            <a:pPr lvl="1"/>
            <a:r>
              <a:rPr lang="en-US" altLang="en-US" dirty="0"/>
              <a:t>Cartesian product: x</a:t>
            </a:r>
          </a:p>
          <a:p>
            <a:pPr lvl="1"/>
            <a:r>
              <a:rPr lang="en-US" altLang="en-US" dirty="0"/>
              <a:t>rename: </a:t>
            </a:r>
            <a:r>
              <a:rPr lang="en-US" altLang="en-US" i="1" dirty="0">
                <a:sym typeface="Symbol" panose="05050102010706020507" pitchFamily="18" charset="2"/>
              </a:rPr>
              <a:t></a:t>
            </a:r>
          </a:p>
          <a:p>
            <a:pPr lvl="1"/>
            <a:endParaRPr lang="en-US" altLang="en-US" sz="1500" i="1" dirty="0">
              <a:sym typeface="Symbol" panose="05050102010706020507" pitchFamily="18" charset="2"/>
            </a:endParaRPr>
          </a:p>
        </p:txBody>
      </p:sp>
    </p:spTree>
    <p:extLst>
      <p:ext uri="{BB962C8B-B14F-4D97-AF65-F5344CB8AC3E}">
        <p14:creationId xmlns:p14="http://schemas.microsoft.com/office/powerpoint/2010/main" val="415860010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5058" name="Rectangle 2"/>
          <p:cNvSpPr>
            <a:spLocks noGrp="1" noChangeArrowheads="1"/>
          </p:cNvSpPr>
          <p:nvPr>
            <p:ph type="title"/>
          </p:nvPr>
        </p:nvSpPr>
        <p:spPr/>
        <p:txBody>
          <a:bodyPr/>
          <a:lstStyle/>
          <a:p>
            <a:r>
              <a:rPr lang="en-US" altLang="en-US" dirty="0"/>
              <a:t>Select Operation</a:t>
            </a:r>
          </a:p>
        </p:txBody>
      </p:sp>
      <p:sp>
        <p:nvSpPr>
          <p:cNvPr id="8194" name="Rectangle 3"/>
          <p:cNvSpPr>
            <a:spLocks noGrp="1" noChangeArrowheads="1"/>
          </p:cNvSpPr>
          <p:nvPr>
            <p:ph type="body" idx="1"/>
          </p:nvPr>
        </p:nvSpPr>
        <p:spPr>
          <a:xfrm>
            <a:off x="1719262" y="880181"/>
            <a:ext cx="5709128" cy="2512725"/>
          </a:xfrm>
        </p:spPr>
        <p:txBody>
          <a:bodyPr/>
          <a:lstStyle/>
          <a:p>
            <a:pPr>
              <a:lnSpc>
                <a:spcPct val="90000"/>
              </a:lnSpc>
              <a:tabLst>
                <a:tab pos="1244204" algn="l"/>
                <a:tab pos="2362200" algn="ctr"/>
                <a:tab pos="2569369" algn="l"/>
              </a:tabLst>
            </a:pPr>
            <a:r>
              <a:rPr lang="en-US" altLang="en-US" dirty="0"/>
              <a:t>The  </a:t>
            </a:r>
            <a:r>
              <a:rPr lang="en-US" altLang="en-US" b="1" dirty="0"/>
              <a:t>selec</a:t>
            </a:r>
            <a:r>
              <a:rPr lang="en-US" altLang="en-US" dirty="0"/>
              <a:t>t operation selects tuples that satisfy a given predicate.</a:t>
            </a:r>
          </a:p>
          <a:p>
            <a:pPr>
              <a:lnSpc>
                <a:spcPct val="90000"/>
              </a:lnSpc>
              <a:tabLst>
                <a:tab pos="1244204" algn="l"/>
                <a:tab pos="2362200" algn="ctr"/>
                <a:tab pos="2569369" algn="l"/>
              </a:tabLst>
            </a:pPr>
            <a:r>
              <a:rPr lang="en-US" altLang="en-US" dirty="0"/>
              <a:t>Notation:  </a:t>
            </a:r>
            <a:r>
              <a:rPr lang="en-US" altLang="en-US" i="1" dirty="0">
                <a:sym typeface="Symbol" panose="05050102010706020507" pitchFamily="18" charset="2"/>
              </a:rPr>
              <a:t></a:t>
            </a:r>
            <a:r>
              <a:rPr lang="en-US" altLang="en-US" dirty="0">
                <a:sym typeface="Symbol" panose="05050102010706020507" pitchFamily="18" charset="2"/>
              </a:rPr>
              <a:t> </a:t>
            </a:r>
            <a:r>
              <a:rPr lang="en-US" altLang="en-US" i="1" baseline="-25000" dirty="0">
                <a:sym typeface="Symbol" panose="05050102010706020507" pitchFamily="18" charset="2"/>
              </a:rPr>
              <a:t>p </a:t>
            </a:r>
            <a:r>
              <a:rPr lang="en-US" altLang="en-US" dirty="0">
                <a:sym typeface="Symbol" panose="05050102010706020507" pitchFamily="18" charset="2"/>
              </a:rPr>
              <a:t>(</a:t>
            </a:r>
            <a:r>
              <a:rPr lang="en-US" altLang="en-US" i="1" dirty="0">
                <a:sym typeface="Symbol" panose="05050102010706020507" pitchFamily="18" charset="2"/>
              </a:rPr>
              <a:t>r</a:t>
            </a:r>
            <a:r>
              <a:rPr lang="en-US" altLang="en-US" dirty="0">
                <a:sym typeface="Symbol" panose="05050102010706020507" pitchFamily="18" charset="2"/>
              </a:rPr>
              <a:t>)</a:t>
            </a:r>
          </a:p>
          <a:p>
            <a:pPr>
              <a:lnSpc>
                <a:spcPct val="90000"/>
              </a:lnSpc>
              <a:tabLst>
                <a:tab pos="1244204" algn="l"/>
                <a:tab pos="2362200" algn="ctr"/>
                <a:tab pos="2569369" algn="l"/>
              </a:tabLst>
            </a:pPr>
            <a:r>
              <a:rPr lang="en-US" altLang="en-US" i="1" dirty="0">
                <a:sym typeface="Symbol" panose="05050102010706020507" pitchFamily="18" charset="2"/>
              </a:rPr>
              <a:t>p</a:t>
            </a:r>
            <a:r>
              <a:rPr lang="en-US" altLang="en-US" dirty="0">
                <a:sym typeface="Symbol" panose="05050102010706020507" pitchFamily="18" charset="2"/>
              </a:rPr>
              <a:t> is called the </a:t>
            </a:r>
            <a:r>
              <a:rPr lang="en-US" altLang="en-US" b="1" dirty="0">
                <a:solidFill>
                  <a:srgbClr val="002060"/>
                </a:solidFill>
                <a:sym typeface="Symbol" panose="05050102010706020507" pitchFamily="18" charset="2"/>
              </a:rPr>
              <a:t>selection predicate</a:t>
            </a:r>
          </a:p>
          <a:p>
            <a:pPr>
              <a:lnSpc>
                <a:spcPct val="90000"/>
              </a:lnSpc>
              <a:tabLst>
                <a:tab pos="1244204" algn="l"/>
                <a:tab pos="2362200" algn="ctr"/>
                <a:tab pos="2569369" algn="l"/>
              </a:tabLst>
            </a:pPr>
            <a:r>
              <a:rPr lang="en-US" altLang="en-US" dirty="0">
                <a:sym typeface="Symbol" panose="05050102010706020507" pitchFamily="18" charset="2"/>
              </a:rPr>
              <a:t>Example: select those tuples of the </a:t>
            </a:r>
            <a:r>
              <a:rPr lang="en-US" altLang="en-US" i="1" dirty="0">
                <a:sym typeface="Symbol" panose="05050102010706020507" pitchFamily="18" charset="2"/>
              </a:rPr>
              <a:t>instructor</a:t>
            </a:r>
            <a:r>
              <a:rPr lang="en-US" altLang="en-US" dirty="0">
                <a:sym typeface="Symbol" panose="05050102010706020507" pitchFamily="18" charset="2"/>
              </a:rPr>
              <a:t>  relation where the instructor is in the “Physics” department.</a:t>
            </a:r>
          </a:p>
          <a:p>
            <a:pPr lvl="1">
              <a:lnSpc>
                <a:spcPct val="90000"/>
              </a:lnSpc>
              <a:tabLst>
                <a:tab pos="1244204" algn="l"/>
                <a:tab pos="2362200" algn="ctr"/>
                <a:tab pos="2569369" algn="l"/>
              </a:tabLst>
            </a:pPr>
            <a:r>
              <a:rPr lang="en-US" altLang="en-US" dirty="0">
                <a:sym typeface="Symbol" panose="05050102010706020507" pitchFamily="18" charset="2"/>
              </a:rPr>
              <a:t>Query</a:t>
            </a:r>
          </a:p>
          <a:p>
            <a:pPr marL="342900" lvl="1" indent="0">
              <a:lnSpc>
                <a:spcPct val="90000"/>
              </a:lnSpc>
              <a:buNone/>
              <a:tabLst>
                <a:tab pos="1244204" algn="l"/>
                <a:tab pos="2362200" algn="ctr"/>
                <a:tab pos="2569369" algn="l"/>
              </a:tabLst>
            </a:pPr>
            <a:r>
              <a:rPr lang="en-US" altLang="en-US" sz="600" dirty="0">
                <a:sym typeface="Symbol" panose="05050102010706020507" pitchFamily="18" charset="2"/>
              </a:rPr>
              <a:t> </a:t>
            </a:r>
            <a:br>
              <a:rPr lang="en-US" altLang="en-US" dirty="0">
                <a:sym typeface="Symbol" panose="05050102010706020507" pitchFamily="18" charset="2"/>
              </a:rPr>
            </a:br>
            <a:r>
              <a:rPr lang="en-US" altLang="en-US" dirty="0">
                <a:sym typeface="Symbol" panose="05050102010706020507" pitchFamily="18" charset="2"/>
              </a:rPr>
              <a:t>  	</a:t>
            </a:r>
            <a:r>
              <a:rPr lang="en-US" altLang="en-US" sz="1425" i="1" dirty="0">
                <a:sym typeface="Symbol" panose="05050102010706020507" pitchFamily="18" charset="2"/>
              </a:rPr>
              <a:t></a:t>
            </a:r>
            <a:r>
              <a:rPr lang="en-US" altLang="en-US" sz="1425" dirty="0">
                <a:sym typeface="Symbol" panose="05050102010706020507" pitchFamily="18" charset="2"/>
              </a:rPr>
              <a:t> </a:t>
            </a:r>
            <a:r>
              <a:rPr lang="en-US" altLang="en-US" sz="1425" i="1" baseline="-25000" dirty="0">
                <a:sym typeface="Symbol" panose="05050102010706020507" pitchFamily="18" charset="2"/>
              </a:rPr>
              <a:t>dept_name=</a:t>
            </a:r>
            <a:r>
              <a:rPr lang="ja-JP" altLang="en-US" sz="1425" i="1" baseline="-25000" dirty="0">
                <a:sym typeface="Symbol" panose="05050102010706020507" pitchFamily="18" charset="2"/>
              </a:rPr>
              <a:t>“</a:t>
            </a:r>
            <a:r>
              <a:rPr lang="en-US" altLang="ja-JP" sz="1425" i="1" baseline="-25000" dirty="0">
                <a:sym typeface="Symbol" panose="05050102010706020507" pitchFamily="18" charset="2"/>
              </a:rPr>
              <a:t>Physics” </a:t>
            </a:r>
            <a:r>
              <a:rPr lang="en-US" altLang="ja-JP" dirty="0">
                <a:sym typeface="Symbol" panose="05050102010706020507" pitchFamily="18" charset="2"/>
              </a:rPr>
              <a:t>(</a:t>
            </a:r>
            <a:r>
              <a:rPr lang="en-US" altLang="ja-JP" i="1" dirty="0">
                <a:sym typeface="Symbol" panose="05050102010706020507" pitchFamily="18" charset="2"/>
              </a:rPr>
              <a:t>instructor</a:t>
            </a:r>
            <a:r>
              <a:rPr lang="en-US" altLang="ja-JP" dirty="0">
                <a:sym typeface="Symbol" panose="05050102010706020507" pitchFamily="18" charset="2"/>
              </a:rPr>
              <a:t>)</a:t>
            </a:r>
          </a:p>
          <a:p>
            <a:pPr lvl="1">
              <a:lnSpc>
                <a:spcPct val="90000"/>
              </a:lnSpc>
              <a:buNone/>
              <a:tabLst>
                <a:tab pos="1244204" algn="l"/>
                <a:tab pos="2362200" algn="ctr"/>
                <a:tab pos="2569369" algn="l"/>
              </a:tabLst>
            </a:pPr>
            <a:r>
              <a:rPr lang="en-US" altLang="en-US" sz="600" dirty="0">
                <a:sym typeface="Symbol" panose="05050102010706020507" pitchFamily="18" charset="2"/>
              </a:rPr>
              <a:t> </a:t>
            </a:r>
          </a:p>
          <a:p>
            <a:pPr lvl="1">
              <a:lnSpc>
                <a:spcPct val="90000"/>
              </a:lnSpc>
              <a:tabLst>
                <a:tab pos="1244204" algn="l"/>
                <a:tab pos="2362200" algn="ctr"/>
                <a:tab pos="2569369" algn="l"/>
              </a:tabLst>
            </a:pPr>
            <a:r>
              <a:rPr lang="en-US" altLang="en-US" dirty="0">
                <a:sym typeface="Symbol" panose="05050102010706020507" pitchFamily="18" charset="2"/>
              </a:rPr>
              <a:t>Result</a:t>
            </a:r>
          </a:p>
        </p:txBody>
      </p:sp>
      <p:pic>
        <p:nvPicPr>
          <p:cNvPr id="31746" name="Picture 2" descr="C:\Users\as668\Desktop\2_10.jpg"/>
          <p:cNvPicPr>
            <a:picLocks noChangeAspect="1" noChangeArrowheads="1"/>
          </p:cNvPicPr>
          <p:nvPr/>
        </p:nvPicPr>
        <p:blipFill>
          <a:blip r:embed="rId3" cstate="print"/>
          <a:srcRect/>
          <a:stretch>
            <a:fillRect/>
          </a:stretch>
        </p:blipFill>
        <p:spPr bwMode="auto">
          <a:xfrm>
            <a:off x="2916936" y="3194459"/>
            <a:ext cx="3175691" cy="662320"/>
          </a:xfrm>
          <a:prstGeom prst="rect">
            <a:avLst/>
          </a:prstGeom>
          <a:noFill/>
        </p:spPr>
      </p:pic>
    </p:spTree>
    <p:extLst>
      <p:ext uri="{BB962C8B-B14F-4D97-AF65-F5344CB8AC3E}">
        <p14:creationId xmlns:p14="http://schemas.microsoft.com/office/powerpoint/2010/main" val="355321454"/>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5058" name="Rectangle 2"/>
          <p:cNvSpPr>
            <a:spLocks noGrp="1" noChangeArrowheads="1"/>
          </p:cNvSpPr>
          <p:nvPr>
            <p:ph type="title"/>
          </p:nvPr>
        </p:nvSpPr>
        <p:spPr/>
        <p:txBody>
          <a:bodyPr/>
          <a:lstStyle/>
          <a:p>
            <a:r>
              <a:rPr lang="en-US" altLang="en-US" dirty="0"/>
              <a:t>Select Operation (Cont.)</a:t>
            </a:r>
          </a:p>
        </p:txBody>
      </p:sp>
      <p:sp>
        <p:nvSpPr>
          <p:cNvPr id="8194" name="Rectangle 3"/>
          <p:cNvSpPr>
            <a:spLocks noGrp="1" noChangeArrowheads="1"/>
          </p:cNvSpPr>
          <p:nvPr>
            <p:ph type="body" idx="1"/>
          </p:nvPr>
        </p:nvSpPr>
        <p:spPr>
          <a:xfrm>
            <a:off x="1719263" y="854155"/>
            <a:ext cx="5742419" cy="3608117"/>
          </a:xfrm>
        </p:spPr>
        <p:txBody>
          <a:bodyPr/>
          <a:lstStyle/>
          <a:p>
            <a:pPr>
              <a:lnSpc>
                <a:spcPct val="90000"/>
              </a:lnSpc>
              <a:tabLst>
                <a:tab pos="1244204" algn="l"/>
                <a:tab pos="2362200" algn="ctr"/>
                <a:tab pos="2569369" algn="l"/>
              </a:tabLst>
            </a:pPr>
            <a:r>
              <a:rPr lang="en-US" altLang="en-US" dirty="0">
                <a:sym typeface="Symbol" panose="05050102010706020507" pitchFamily="18" charset="2"/>
              </a:rPr>
              <a:t>We allow comparisons using </a:t>
            </a:r>
          </a:p>
          <a:p>
            <a:pPr>
              <a:lnSpc>
                <a:spcPct val="90000"/>
              </a:lnSpc>
              <a:buNone/>
              <a:tabLst>
                <a:tab pos="1244204" algn="l"/>
                <a:tab pos="2362200" algn="ctr"/>
                <a:tab pos="2569369" algn="l"/>
              </a:tabLst>
            </a:pPr>
            <a:r>
              <a:rPr lang="en-US" altLang="en-US" dirty="0">
                <a:sym typeface="Symbol" panose="05050102010706020507" pitchFamily="18" charset="2"/>
              </a:rPr>
              <a:t>                     =, , &gt;, . &lt;. </a:t>
            </a:r>
          </a:p>
          <a:p>
            <a:pPr>
              <a:lnSpc>
                <a:spcPct val="90000"/>
              </a:lnSpc>
              <a:buNone/>
              <a:tabLst>
                <a:tab pos="1244204" algn="l"/>
                <a:tab pos="2362200" algn="ctr"/>
                <a:tab pos="2569369" algn="l"/>
              </a:tabLst>
            </a:pPr>
            <a:r>
              <a:rPr lang="en-US" altLang="en-US" dirty="0">
                <a:sym typeface="Symbol" panose="05050102010706020507" pitchFamily="18" charset="2"/>
              </a:rPr>
              <a:t>       in the selection predicate. </a:t>
            </a:r>
          </a:p>
          <a:p>
            <a:pPr>
              <a:lnSpc>
                <a:spcPct val="90000"/>
              </a:lnSpc>
              <a:tabLst>
                <a:tab pos="1244204" algn="l"/>
                <a:tab pos="2362200" algn="ctr"/>
                <a:tab pos="2569369" algn="l"/>
              </a:tabLst>
            </a:pPr>
            <a:r>
              <a:rPr lang="en-US" altLang="en-US" dirty="0">
                <a:sym typeface="Symbol" panose="05050102010706020507" pitchFamily="18" charset="2"/>
              </a:rPr>
              <a:t>We can combine several predicates into a larger predicate by using the connectives:</a:t>
            </a:r>
          </a:p>
          <a:p>
            <a:pPr>
              <a:lnSpc>
                <a:spcPct val="90000"/>
              </a:lnSpc>
              <a:buNone/>
              <a:tabLst>
                <a:tab pos="1244204" algn="l"/>
                <a:tab pos="2362200" algn="ctr"/>
                <a:tab pos="2569369" algn="l"/>
              </a:tabLst>
            </a:pPr>
            <a:r>
              <a:rPr lang="en-US" altLang="en-US" dirty="0">
                <a:sym typeface="Symbol" panose="05050102010706020507" pitchFamily="18" charset="2"/>
              </a:rPr>
              <a:t>                    (</a:t>
            </a:r>
            <a:r>
              <a:rPr lang="en-US" altLang="en-US" b="1" dirty="0">
                <a:sym typeface="Symbol" panose="05050102010706020507" pitchFamily="18" charset="2"/>
              </a:rPr>
              <a:t>and</a:t>
            </a:r>
            <a:r>
              <a:rPr lang="en-US" altLang="en-US" dirty="0">
                <a:sym typeface="Symbol" panose="05050102010706020507" pitchFamily="18" charset="2"/>
              </a:rPr>
              <a:t>),  (</a:t>
            </a:r>
            <a:r>
              <a:rPr lang="en-US" altLang="en-US" b="1" dirty="0">
                <a:sym typeface="Symbol" panose="05050102010706020507" pitchFamily="18" charset="2"/>
              </a:rPr>
              <a:t>or</a:t>
            </a:r>
            <a:r>
              <a:rPr lang="en-US" altLang="en-US" dirty="0">
                <a:sym typeface="Symbol" panose="05050102010706020507" pitchFamily="18" charset="2"/>
              </a:rPr>
              <a:t>),  (</a:t>
            </a:r>
            <a:r>
              <a:rPr lang="en-US" altLang="en-US" b="1" dirty="0">
                <a:sym typeface="Symbol" panose="05050102010706020507" pitchFamily="18" charset="2"/>
              </a:rPr>
              <a:t>not</a:t>
            </a:r>
            <a:r>
              <a:rPr lang="en-US" altLang="en-US" dirty="0">
                <a:sym typeface="Symbol" panose="05050102010706020507" pitchFamily="18" charset="2"/>
              </a:rPr>
              <a:t>)</a:t>
            </a:r>
          </a:p>
          <a:p>
            <a:pPr>
              <a:lnSpc>
                <a:spcPct val="90000"/>
              </a:lnSpc>
              <a:tabLst>
                <a:tab pos="1244204" algn="l"/>
                <a:tab pos="2362200" algn="ctr"/>
                <a:tab pos="2569369" algn="l"/>
              </a:tabLst>
            </a:pPr>
            <a:r>
              <a:rPr lang="en-US" altLang="en-US" dirty="0">
                <a:sym typeface="Symbol" panose="05050102010706020507" pitchFamily="18" charset="2"/>
              </a:rPr>
              <a:t>Example: Find the instructors in Physics with a salary greater $90,000, we write:</a:t>
            </a:r>
          </a:p>
          <a:p>
            <a:pPr marL="0" indent="0">
              <a:lnSpc>
                <a:spcPct val="90000"/>
              </a:lnSpc>
              <a:buNone/>
              <a:tabLst>
                <a:tab pos="1244204" algn="l"/>
                <a:tab pos="2362200" algn="ctr"/>
                <a:tab pos="2569369" algn="l"/>
              </a:tabLst>
            </a:pPr>
            <a:r>
              <a:rPr lang="en-US" altLang="en-US" sz="600" dirty="0">
                <a:sym typeface="Symbol" panose="05050102010706020507" pitchFamily="18" charset="2"/>
              </a:rPr>
              <a:t> </a:t>
            </a:r>
            <a:br>
              <a:rPr lang="en-US" altLang="en-US" dirty="0">
                <a:sym typeface="Symbol" panose="05050102010706020507" pitchFamily="18" charset="2"/>
              </a:rPr>
            </a:br>
            <a:r>
              <a:rPr lang="en-US" altLang="en-US" dirty="0">
                <a:sym typeface="Symbol" panose="05050102010706020507" pitchFamily="18" charset="2"/>
              </a:rPr>
              <a:t>          </a:t>
            </a:r>
            <a:r>
              <a:rPr lang="en-US" altLang="en-US" i="1" dirty="0">
                <a:sym typeface="Symbol" panose="05050102010706020507" pitchFamily="18" charset="2"/>
              </a:rPr>
              <a:t></a:t>
            </a:r>
            <a:r>
              <a:rPr lang="en-US" altLang="en-US" dirty="0">
                <a:sym typeface="Symbol" panose="05050102010706020507" pitchFamily="18" charset="2"/>
              </a:rPr>
              <a:t> </a:t>
            </a:r>
            <a:r>
              <a:rPr lang="en-US" altLang="en-US" i="1" baseline="-25000" dirty="0">
                <a:sym typeface="Symbol" panose="05050102010706020507" pitchFamily="18" charset="2"/>
              </a:rPr>
              <a:t>dept_name=</a:t>
            </a:r>
            <a:r>
              <a:rPr lang="ja-JP" altLang="en-US" i="1" baseline="-25000" dirty="0">
                <a:sym typeface="Symbol" panose="05050102010706020507" pitchFamily="18" charset="2"/>
              </a:rPr>
              <a:t>“</a:t>
            </a:r>
            <a:r>
              <a:rPr lang="en-US" altLang="ja-JP" i="1" baseline="-25000" dirty="0">
                <a:sym typeface="Symbol" panose="05050102010706020507" pitchFamily="18" charset="2"/>
              </a:rPr>
              <a:t>Physics</a:t>
            </a:r>
            <a:r>
              <a:rPr lang="ja-JP" altLang="en-US" i="1" baseline="-25000" dirty="0">
                <a:sym typeface="Symbol" panose="05050102010706020507" pitchFamily="18" charset="2"/>
              </a:rPr>
              <a:t>” </a:t>
            </a:r>
            <a:r>
              <a:rPr lang="en-US" altLang="en-US" dirty="0">
                <a:sym typeface="Symbol" panose="05050102010706020507" pitchFamily="18" charset="2"/>
              </a:rPr>
              <a:t></a:t>
            </a:r>
            <a:r>
              <a:rPr lang="ja-JP" altLang="en-US" i="1" baseline="-25000" dirty="0">
                <a:sym typeface="Symbol" panose="05050102010706020507" pitchFamily="18" charset="2"/>
              </a:rPr>
              <a:t> </a:t>
            </a:r>
            <a:r>
              <a:rPr lang="en-US" altLang="ja-JP" i="1" baseline="-25000" dirty="0">
                <a:sym typeface="Symbol" panose="05050102010706020507" pitchFamily="18" charset="2"/>
              </a:rPr>
              <a:t>salary </a:t>
            </a:r>
            <a:r>
              <a:rPr lang="en-US" altLang="ja-JP" i="1" dirty="0">
                <a:sym typeface="Symbol" panose="05050102010706020507" pitchFamily="18" charset="2"/>
              </a:rPr>
              <a:t>&gt; 90,000 </a:t>
            </a:r>
            <a:r>
              <a:rPr lang="en-US" altLang="ja-JP" dirty="0">
                <a:sym typeface="Symbol" panose="05050102010706020507" pitchFamily="18" charset="2"/>
              </a:rPr>
              <a:t>(</a:t>
            </a:r>
            <a:r>
              <a:rPr lang="en-US" altLang="ja-JP" i="1" dirty="0">
                <a:sym typeface="Symbol" panose="05050102010706020507" pitchFamily="18" charset="2"/>
              </a:rPr>
              <a:t>instructor</a:t>
            </a:r>
            <a:r>
              <a:rPr lang="en-US" altLang="ja-JP" dirty="0">
                <a:sym typeface="Symbol" panose="05050102010706020507" pitchFamily="18" charset="2"/>
              </a:rPr>
              <a:t>)</a:t>
            </a:r>
          </a:p>
          <a:p>
            <a:pPr marL="0" indent="0">
              <a:lnSpc>
                <a:spcPct val="90000"/>
              </a:lnSpc>
              <a:buNone/>
              <a:tabLst>
                <a:tab pos="1244204" algn="l"/>
                <a:tab pos="2362200" algn="ctr"/>
                <a:tab pos="2569369" algn="l"/>
              </a:tabLst>
            </a:pPr>
            <a:r>
              <a:rPr lang="en-US" altLang="ja-JP" sz="600" i="1" dirty="0">
                <a:sym typeface="Symbol" panose="05050102010706020507" pitchFamily="18" charset="2"/>
              </a:rPr>
              <a:t> </a:t>
            </a:r>
          </a:p>
          <a:p>
            <a:pPr>
              <a:lnSpc>
                <a:spcPct val="90000"/>
              </a:lnSpc>
              <a:tabLst>
                <a:tab pos="1244204" algn="l"/>
                <a:tab pos="2362200" algn="ctr"/>
                <a:tab pos="2569369" algn="l"/>
              </a:tabLst>
            </a:pPr>
            <a:r>
              <a:rPr lang="en-US" altLang="en-US" dirty="0">
                <a:sym typeface="Symbol" panose="05050102010706020507" pitchFamily="18" charset="2"/>
              </a:rPr>
              <a:t>Then select predicate may  include comparisons between two attributes. </a:t>
            </a:r>
          </a:p>
          <a:p>
            <a:pPr lvl="1">
              <a:lnSpc>
                <a:spcPct val="90000"/>
              </a:lnSpc>
              <a:tabLst>
                <a:tab pos="1244204" algn="l"/>
                <a:tab pos="2362200" algn="ctr"/>
                <a:tab pos="2569369" algn="l"/>
              </a:tabLst>
            </a:pPr>
            <a:r>
              <a:rPr lang="en-US" altLang="en-US" dirty="0">
                <a:sym typeface="Symbol" panose="05050102010706020507" pitchFamily="18" charset="2"/>
              </a:rPr>
              <a:t>Example, find all departments whose name is the same as their building name:</a:t>
            </a:r>
          </a:p>
          <a:p>
            <a:pPr lvl="1">
              <a:lnSpc>
                <a:spcPct val="90000"/>
              </a:lnSpc>
              <a:tabLst>
                <a:tab pos="1244204" algn="l"/>
                <a:tab pos="2362200" algn="ctr"/>
                <a:tab pos="2569369" algn="l"/>
              </a:tabLst>
            </a:pPr>
            <a:r>
              <a:rPr lang="en-US" altLang="en-US" i="1" dirty="0">
                <a:sym typeface="Symbol" panose="05050102010706020507" pitchFamily="18" charset="2"/>
              </a:rPr>
              <a:t> </a:t>
            </a:r>
            <a:r>
              <a:rPr lang="en-US" altLang="en-US" sz="1425" i="1" dirty="0">
                <a:sym typeface="Symbol" panose="05050102010706020507" pitchFamily="18" charset="2"/>
              </a:rPr>
              <a:t></a:t>
            </a:r>
            <a:r>
              <a:rPr lang="en-US" altLang="en-US" sz="1425" dirty="0">
                <a:sym typeface="Symbol" panose="05050102010706020507" pitchFamily="18" charset="2"/>
              </a:rPr>
              <a:t> </a:t>
            </a:r>
            <a:r>
              <a:rPr lang="en-US" altLang="en-US" sz="1425" i="1" baseline="-25000" dirty="0">
                <a:sym typeface="Symbol" panose="05050102010706020507" pitchFamily="18" charset="2"/>
              </a:rPr>
              <a:t>dept_name=</a:t>
            </a:r>
            <a:r>
              <a:rPr lang="en-US" altLang="ja-JP" sz="1425" i="1" baseline="-25000" dirty="0">
                <a:sym typeface="Symbol" panose="05050102010706020507" pitchFamily="18" charset="2"/>
              </a:rPr>
              <a:t>building</a:t>
            </a:r>
            <a:r>
              <a:rPr lang="en-US" altLang="ja-JP" sz="1425" i="1" dirty="0">
                <a:sym typeface="Symbol" panose="05050102010706020507" pitchFamily="18" charset="2"/>
              </a:rPr>
              <a:t> </a:t>
            </a:r>
            <a:r>
              <a:rPr lang="ja-JP" altLang="en-US" sz="1425" i="1" baseline="-25000" dirty="0">
                <a:sym typeface="Symbol" panose="05050102010706020507" pitchFamily="18" charset="2"/>
              </a:rPr>
              <a:t> </a:t>
            </a:r>
            <a:r>
              <a:rPr lang="en-US" altLang="ja-JP" dirty="0">
                <a:sym typeface="Symbol" panose="05050102010706020507" pitchFamily="18" charset="2"/>
              </a:rPr>
              <a:t>(</a:t>
            </a:r>
            <a:r>
              <a:rPr lang="en-US" altLang="ja-JP" i="1" dirty="0">
                <a:sym typeface="Symbol" panose="05050102010706020507" pitchFamily="18" charset="2"/>
              </a:rPr>
              <a:t>department</a:t>
            </a:r>
            <a:r>
              <a:rPr lang="en-US" altLang="ja-JP" dirty="0">
                <a:sym typeface="Symbol" panose="05050102010706020507" pitchFamily="18" charset="2"/>
              </a:rPr>
              <a:t>)</a:t>
            </a:r>
            <a:endParaRPr lang="en-US" altLang="en-US" dirty="0">
              <a:sym typeface="Symbol" panose="05050102010706020507" pitchFamily="18" charset="2"/>
            </a:endParaRPr>
          </a:p>
        </p:txBody>
      </p:sp>
    </p:spTree>
    <p:extLst>
      <p:ext uri="{BB962C8B-B14F-4D97-AF65-F5344CB8AC3E}">
        <p14:creationId xmlns:p14="http://schemas.microsoft.com/office/powerpoint/2010/main" val="1650021085"/>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7106" name="Rectangle 2"/>
          <p:cNvSpPr>
            <a:spLocks noGrp="1" noChangeArrowheads="1"/>
          </p:cNvSpPr>
          <p:nvPr>
            <p:ph type="title"/>
          </p:nvPr>
        </p:nvSpPr>
        <p:spPr/>
        <p:txBody>
          <a:bodyPr/>
          <a:lstStyle/>
          <a:p>
            <a:r>
              <a:rPr lang="en-US" altLang="en-US" dirty="0"/>
              <a:t>Project Operation</a:t>
            </a:r>
          </a:p>
        </p:txBody>
      </p:sp>
      <p:sp>
        <p:nvSpPr>
          <p:cNvPr id="1026" name="Rectangle 3"/>
          <p:cNvSpPr>
            <a:spLocks noGrp="1" noChangeArrowheads="1"/>
          </p:cNvSpPr>
          <p:nvPr>
            <p:ph type="body" idx="1"/>
          </p:nvPr>
        </p:nvSpPr>
        <p:spPr>
          <a:xfrm>
            <a:off x="1719263" y="808435"/>
            <a:ext cx="5762394" cy="3657600"/>
          </a:xfrm>
        </p:spPr>
        <p:txBody>
          <a:bodyPr/>
          <a:lstStyle/>
          <a:p>
            <a:pPr>
              <a:lnSpc>
                <a:spcPct val="120000"/>
              </a:lnSpc>
              <a:tabLst>
                <a:tab pos="2443163" algn="ctr"/>
              </a:tabLst>
            </a:pPr>
            <a:r>
              <a:rPr lang="en-US" altLang="en-US" dirty="0"/>
              <a:t>A unary operation that returns its argument relation, with certain attributes left out.  </a:t>
            </a:r>
          </a:p>
          <a:p>
            <a:pPr>
              <a:lnSpc>
                <a:spcPct val="120000"/>
              </a:lnSpc>
              <a:tabLst>
                <a:tab pos="2443163" algn="ctr"/>
              </a:tabLst>
            </a:pPr>
            <a:r>
              <a:rPr lang="en-US" altLang="en-US" dirty="0"/>
              <a:t>Notation:</a:t>
            </a:r>
          </a:p>
          <a:p>
            <a:pPr>
              <a:lnSpc>
                <a:spcPct val="120000"/>
              </a:lnSpc>
              <a:buNone/>
              <a:tabLst>
                <a:tab pos="2443163" algn="ctr"/>
              </a:tabLst>
            </a:pPr>
            <a:r>
              <a:rPr lang="en-US" altLang="en-US" dirty="0">
                <a:sym typeface="Symbol" panose="05050102010706020507" pitchFamily="18" charset="2"/>
              </a:rPr>
              <a:t>                   </a:t>
            </a:r>
            <a:r>
              <a:rPr lang="en-US" altLang="en-US" i="1" baseline="-25000" dirty="0">
                <a:sym typeface="Symbol" panose="05050102010706020507" pitchFamily="18" charset="2"/>
              </a:rPr>
              <a:t>A</a:t>
            </a:r>
            <a:r>
              <a:rPr lang="en-US" altLang="en-US" i="1" baseline="-50000" dirty="0">
                <a:sym typeface="Symbol" panose="05050102010706020507" pitchFamily="18" charset="2"/>
              </a:rPr>
              <a:t>1</a:t>
            </a:r>
            <a:r>
              <a:rPr lang="en-US" altLang="en-US" i="1" baseline="-25000" dirty="0">
                <a:sym typeface="Symbol" panose="05050102010706020507" pitchFamily="18" charset="2"/>
              </a:rPr>
              <a:t>,A</a:t>
            </a:r>
            <a:r>
              <a:rPr lang="en-US" altLang="en-US" i="1" baseline="-50000" dirty="0">
                <a:sym typeface="Symbol" panose="05050102010706020507" pitchFamily="18" charset="2"/>
              </a:rPr>
              <a:t>2</a:t>
            </a:r>
            <a:r>
              <a:rPr lang="en-US" altLang="en-US" i="1" baseline="-25000" dirty="0">
                <a:sym typeface="Symbol" panose="05050102010706020507" pitchFamily="18" charset="2"/>
              </a:rPr>
              <a:t>,A</a:t>
            </a:r>
            <a:r>
              <a:rPr lang="en-US" altLang="en-US" i="1" baseline="-50000" dirty="0">
                <a:sym typeface="Symbol" panose="05050102010706020507" pitchFamily="18" charset="2"/>
              </a:rPr>
              <a:t>3</a:t>
            </a:r>
            <a:r>
              <a:rPr lang="en-US" altLang="en-US" i="1" baseline="-25000" dirty="0">
                <a:sym typeface="Symbol" panose="05050102010706020507" pitchFamily="18" charset="2"/>
              </a:rPr>
              <a:t> ….</a:t>
            </a:r>
            <a:r>
              <a:rPr lang="en-US" altLang="en-US" i="1" baseline="-25000" dirty="0" err="1">
                <a:sym typeface="Symbol" panose="05050102010706020507" pitchFamily="18" charset="2"/>
              </a:rPr>
              <a:t>A</a:t>
            </a:r>
            <a:r>
              <a:rPr lang="en-US" altLang="en-US" i="1" baseline="-50000" dirty="0" err="1">
                <a:sym typeface="Symbol" panose="05050102010706020507" pitchFamily="18" charset="2"/>
              </a:rPr>
              <a:t>k</a:t>
            </a:r>
            <a:r>
              <a:rPr lang="en-US" altLang="en-US" i="1" baseline="-25000" dirty="0">
                <a:sym typeface="Symbol" panose="05050102010706020507" pitchFamily="18" charset="2"/>
              </a:rPr>
              <a:t> </a:t>
            </a:r>
            <a:r>
              <a:rPr lang="en-US" altLang="en-US" baseline="-25000" dirty="0"/>
              <a:t> </a:t>
            </a:r>
            <a:r>
              <a:rPr lang="en-US" altLang="en-US" dirty="0"/>
              <a:t>(</a:t>
            </a:r>
            <a:r>
              <a:rPr lang="en-US" altLang="en-US" i="1" dirty="0"/>
              <a:t>r</a:t>
            </a:r>
            <a:r>
              <a:rPr lang="en-US" altLang="ja-JP" dirty="0">
                <a:sym typeface="Symbol" panose="05050102010706020507" pitchFamily="18" charset="2"/>
              </a:rPr>
              <a:t>)</a:t>
            </a:r>
            <a:r>
              <a:rPr lang="en-US" altLang="en-US" dirty="0">
                <a:solidFill>
                  <a:schemeClr val="bg1">
                    <a:lumMod val="50000"/>
                  </a:schemeClr>
                </a:solidFill>
              </a:rPr>
              <a:t>	</a:t>
            </a:r>
          </a:p>
          <a:p>
            <a:pPr>
              <a:lnSpc>
                <a:spcPct val="120000"/>
              </a:lnSpc>
              <a:buNone/>
              <a:tabLst>
                <a:tab pos="2443163" algn="ctr"/>
              </a:tabLst>
            </a:pPr>
            <a:r>
              <a:rPr lang="en-US" altLang="en-US" dirty="0"/>
              <a:t>	where </a:t>
            </a:r>
            <a:r>
              <a:rPr lang="en-US" altLang="en-US" i="1" dirty="0"/>
              <a:t>A</a:t>
            </a:r>
            <a:r>
              <a:rPr lang="en-US" altLang="en-US" i="1" baseline="-25000" dirty="0"/>
              <a:t>1</a:t>
            </a:r>
            <a:r>
              <a:rPr lang="en-US" altLang="en-US" i="1" dirty="0"/>
              <a:t>, A</a:t>
            </a:r>
            <a:r>
              <a:rPr lang="en-US" altLang="en-US" i="1" baseline="-25000" dirty="0"/>
              <a:t>2</a:t>
            </a:r>
            <a:r>
              <a:rPr lang="en-US" altLang="en-US" dirty="0"/>
              <a:t> are attribute names and </a:t>
            </a:r>
            <a:r>
              <a:rPr lang="en-US" altLang="en-US" i="1" dirty="0"/>
              <a:t>r</a:t>
            </a:r>
            <a:r>
              <a:rPr lang="en-US" altLang="en-US" dirty="0"/>
              <a:t> is a relation name.</a:t>
            </a:r>
          </a:p>
          <a:p>
            <a:pPr>
              <a:tabLst>
                <a:tab pos="2443163" algn="ctr"/>
              </a:tabLst>
            </a:pPr>
            <a:r>
              <a:rPr lang="en-US" altLang="en-US" dirty="0"/>
              <a:t>The result is defined as the relation of </a:t>
            </a:r>
            <a:r>
              <a:rPr lang="en-US" altLang="en-US" i="1" dirty="0"/>
              <a:t>k</a:t>
            </a:r>
            <a:r>
              <a:rPr lang="en-US" altLang="en-US" dirty="0"/>
              <a:t> columns obtained by erasing the columns that are not listed</a:t>
            </a:r>
          </a:p>
          <a:p>
            <a:pPr>
              <a:tabLst>
                <a:tab pos="2443163" algn="ctr"/>
              </a:tabLst>
            </a:pPr>
            <a:r>
              <a:rPr lang="en-US" altLang="en-US" dirty="0"/>
              <a:t>Duplicate rows removed from result, since relations are sets</a:t>
            </a:r>
          </a:p>
        </p:txBody>
      </p:sp>
    </p:spTree>
    <p:extLst>
      <p:ext uri="{BB962C8B-B14F-4D97-AF65-F5344CB8AC3E}">
        <p14:creationId xmlns:p14="http://schemas.microsoft.com/office/powerpoint/2010/main" val="932400737"/>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7106" name="Rectangle 2"/>
          <p:cNvSpPr>
            <a:spLocks noGrp="1" noChangeArrowheads="1"/>
          </p:cNvSpPr>
          <p:nvPr>
            <p:ph type="title"/>
          </p:nvPr>
        </p:nvSpPr>
        <p:spPr/>
        <p:txBody>
          <a:bodyPr/>
          <a:lstStyle/>
          <a:p>
            <a:r>
              <a:rPr lang="en-US" altLang="en-US" dirty="0"/>
              <a:t>Project Operation (Cont.)</a:t>
            </a:r>
          </a:p>
        </p:txBody>
      </p:sp>
      <p:sp>
        <p:nvSpPr>
          <p:cNvPr id="1026" name="Rectangle 3"/>
          <p:cNvSpPr>
            <a:spLocks noGrp="1" noChangeArrowheads="1"/>
          </p:cNvSpPr>
          <p:nvPr>
            <p:ph type="body" idx="1"/>
          </p:nvPr>
        </p:nvSpPr>
        <p:spPr>
          <a:xfrm>
            <a:off x="1719263" y="808435"/>
            <a:ext cx="5925122" cy="1258109"/>
          </a:xfrm>
        </p:spPr>
        <p:txBody>
          <a:bodyPr/>
          <a:lstStyle/>
          <a:p>
            <a:pPr>
              <a:tabLst>
                <a:tab pos="2443163" algn="ctr"/>
              </a:tabLst>
            </a:pPr>
            <a:r>
              <a:rPr lang="en-US" altLang="en-US" dirty="0"/>
              <a:t>Example: eliminate the </a:t>
            </a:r>
            <a:r>
              <a:rPr lang="en-US" altLang="en-US" i="1" dirty="0"/>
              <a:t>dept_name</a:t>
            </a:r>
            <a:r>
              <a:rPr lang="en-US" altLang="en-US" dirty="0"/>
              <a:t> attribute of </a:t>
            </a:r>
            <a:r>
              <a:rPr lang="en-US" altLang="en-US" i="1" dirty="0"/>
              <a:t>instructor</a:t>
            </a:r>
          </a:p>
          <a:p>
            <a:pPr>
              <a:tabLst>
                <a:tab pos="2443163" algn="ctr"/>
              </a:tabLst>
            </a:pPr>
            <a:r>
              <a:rPr lang="en-US" altLang="en-US" dirty="0"/>
              <a:t>Query</a:t>
            </a:r>
            <a:r>
              <a:rPr lang="en-US" altLang="en-US" i="1" dirty="0"/>
              <a:t>:</a:t>
            </a:r>
            <a:br>
              <a:rPr lang="en-US" altLang="en-US" dirty="0"/>
            </a:br>
            <a:r>
              <a:rPr lang="en-US" altLang="en-US" sz="600" dirty="0"/>
              <a:t> </a:t>
            </a:r>
            <a:br>
              <a:rPr lang="en-US" altLang="en-US" dirty="0"/>
            </a:br>
            <a:r>
              <a:rPr lang="en-US" altLang="en-US" dirty="0"/>
              <a:t>         	 </a:t>
            </a:r>
            <a:r>
              <a:rPr lang="en-US" altLang="en-US" dirty="0">
                <a:sym typeface="Symbol" panose="05050102010706020507" pitchFamily="18" charset="2"/>
              </a:rPr>
              <a:t></a:t>
            </a:r>
            <a:r>
              <a:rPr lang="en-US" altLang="en-US" i="1" baseline="-25000" dirty="0"/>
              <a:t>ID, name, salary</a:t>
            </a:r>
            <a:r>
              <a:rPr lang="en-US" altLang="en-US" dirty="0"/>
              <a:t> (</a:t>
            </a:r>
            <a:r>
              <a:rPr lang="en-US" altLang="en-US" i="1" dirty="0"/>
              <a:t>instructor</a:t>
            </a:r>
            <a:r>
              <a:rPr lang="en-US" altLang="en-US" dirty="0"/>
              <a:t>) </a:t>
            </a:r>
          </a:p>
          <a:p>
            <a:pPr>
              <a:tabLst>
                <a:tab pos="2443163" algn="ctr"/>
              </a:tabLst>
            </a:pPr>
            <a:r>
              <a:rPr lang="en-US" altLang="en-US" dirty="0"/>
              <a:t>Result:</a:t>
            </a:r>
            <a:br>
              <a:rPr lang="en-US" altLang="en-US" dirty="0"/>
            </a:br>
            <a:endParaRPr lang="en-US" altLang="en-US" dirty="0"/>
          </a:p>
        </p:txBody>
      </p:sp>
      <p:pic>
        <p:nvPicPr>
          <p:cNvPr id="35843" name="Picture 3" descr="C:\Users\as668\Desktop\Figures-for-slides\2_11.jpg"/>
          <p:cNvPicPr>
            <a:picLocks noChangeAspect="1" noChangeArrowheads="1"/>
          </p:cNvPicPr>
          <p:nvPr/>
        </p:nvPicPr>
        <p:blipFill>
          <a:blip r:embed="rId3" cstate="print"/>
          <a:srcRect/>
          <a:stretch>
            <a:fillRect/>
          </a:stretch>
        </p:blipFill>
        <p:spPr bwMode="auto">
          <a:xfrm>
            <a:off x="3377310" y="2066544"/>
            <a:ext cx="1957102" cy="2422356"/>
          </a:xfrm>
          <a:prstGeom prst="rect">
            <a:avLst/>
          </a:prstGeom>
          <a:noFill/>
        </p:spPr>
      </p:pic>
    </p:spTree>
    <p:extLst>
      <p:ext uri="{BB962C8B-B14F-4D97-AF65-F5344CB8AC3E}">
        <p14:creationId xmlns:p14="http://schemas.microsoft.com/office/powerpoint/2010/main" val="3593438302"/>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6882" name="Rectangle 2"/>
          <p:cNvSpPr>
            <a:spLocks noGrp="1" noChangeArrowheads="1"/>
          </p:cNvSpPr>
          <p:nvPr>
            <p:ph type="title"/>
          </p:nvPr>
        </p:nvSpPr>
        <p:spPr/>
        <p:txBody>
          <a:bodyPr/>
          <a:lstStyle/>
          <a:p>
            <a:r>
              <a:rPr lang="en-US" altLang="en-US" dirty="0"/>
              <a:t>Composition of Relational Operations</a:t>
            </a:r>
          </a:p>
        </p:txBody>
      </p:sp>
      <p:sp>
        <p:nvSpPr>
          <p:cNvPr id="7170" name="Rectangle 3"/>
          <p:cNvSpPr>
            <a:spLocks noGrp="1" noChangeArrowheads="1"/>
          </p:cNvSpPr>
          <p:nvPr>
            <p:ph type="body" idx="1"/>
          </p:nvPr>
        </p:nvSpPr>
        <p:spPr>
          <a:xfrm>
            <a:off x="1719263" y="931527"/>
            <a:ext cx="5669090" cy="2790082"/>
          </a:xfrm>
        </p:spPr>
        <p:txBody>
          <a:bodyPr/>
          <a:lstStyle/>
          <a:p>
            <a:r>
              <a:rPr lang="en-US" altLang="en-US" dirty="0"/>
              <a:t>The result of a relational-algebra operation is relation  and therefore of relational-algebra operations can be composed together into a </a:t>
            </a:r>
            <a:r>
              <a:rPr lang="en-US" altLang="en-US" b="1" dirty="0"/>
              <a:t>relational-algebra expression</a:t>
            </a:r>
            <a:r>
              <a:rPr lang="en-US" altLang="en-US" dirty="0"/>
              <a:t>.</a:t>
            </a:r>
          </a:p>
          <a:p>
            <a:r>
              <a:rPr lang="en-US" altLang="en-US" dirty="0"/>
              <a:t>Consider  the query -- Find the names of all instructors in the Physics department.</a:t>
            </a:r>
          </a:p>
          <a:p>
            <a:pPr>
              <a:buNone/>
            </a:pPr>
            <a:r>
              <a:rPr lang="en-US" altLang="ja-JP" sz="600" dirty="0">
                <a:sym typeface="Symbol" panose="05050102010706020507" pitchFamily="18" charset="2"/>
              </a:rPr>
              <a:t> </a:t>
            </a:r>
          </a:p>
          <a:p>
            <a:pPr>
              <a:buNone/>
            </a:pPr>
            <a:r>
              <a:rPr lang="en-US" altLang="en-US" dirty="0">
                <a:sym typeface="Symbol" panose="05050102010706020507" pitchFamily="18" charset="2"/>
              </a:rPr>
              <a:t>             </a:t>
            </a:r>
            <a:r>
              <a:rPr lang="en-US" altLang="en-US" i="1" baseline="-25000" dirty="0">
                <a:sym typeface="Symbol" panose="05050102010706020507" pitchFamily="18" charset="2"/>
              </a:rPr>
              <a:t>name</a:t>
            </a:r>
            <a:r>
              <a:rPr lang="en-US" altLang="en-US" dirty="0"/>
              <a:t>(</a:t>
            </a:r>
            <a:r>
              <a:rPr lang="en-US" altLang="en-US" i="1" dirty="0">
                <a:sym typeface="Symbol" panose="05050102010706020507" pitchFamily="18" charset="2"/>
              </a:rPr>
              <a:t></a:t>
            </a:r>
            <a:r>
              <a:rPr lang="en-US" altLang="en-US" dirty="0">
                <a:sym typeface="Symbol" panose="05050102010706020507" pitchFamily="18" charset="2"/>
              </a:rPr>
              <a:t> </a:t>
            </a:r>
            <a:r>
              <a:rPr lang="en-US" altLang="en-US" i="1" baseline="-25000" dirty="0">
                <a:sym typeface="Symbol" panose="05050102010706020507" pitchFamily="18" charset="2"/>
              </a:rPr>
              <a:t>dept_name</a:t>
            </a:r>
            <a:r>
              <a:rPr lang="en-US" altLang="en-US" i="1" dirty="0">
                <a:sym typeface="Symbol" panose="05050102010706020507" pitchFamily="18" charset="2"/>
              </a:rPr>
              <a:t> </a:t>
            </a:r>
            <a:r>
              <a:rPr lang="en-US" altLang="en-US" i="1" baseline="-25000" dirty="0">
                <a:sym typeface="Symbol" panose="05050102010706020507" pitchFamily="18" charset="2"/>
              </a:rPr>
              <a:t>=</a:t>
            </a:r>
            <a:r>
              <a:rPr lang="ja-JP" altLang="en-US" i="1" baseline="-25000" dirty="0">
                <a:sym typeface="Symbol" panose="05050102010706020507" pitchFamily="18" charset="2"/>
              </a:rPr>
              <a:t>“</a:t>
            </a:r>
            <a:r>
              <a:rPr lang="en-US" altLang="ja-JP" i="1" baseline="-25000" dirty="0">
                <a:sym typeface="Symbol" panose="05050102010706020507" pitchFamily="18" charset="2"/>
              </a:rPr>
              <a:t>Physics</a:t>
            </a:r>
            <a:r>
              <a:rPr lang="ja-JP" altLang="en-US" i="1" baseline="-25000" dirty="0">
                <a:sym typeface="Symbol" panose="05050102010706020507" pitchFamily="18" charset="2"/>
              </a:rPr>
              <a:t>”</a:t>
            </a:r>
            <a:r>
              <a:rPr lang="en-US" altLang="ja-JP" i="1" baseline="-25000" dirty="0">
                <a:sym typeface="Symbol" panose="05050102010706020507" pitchFamily="18" charset="2"/>
              </a:rPr>
              <a:t> </a:t>
            </a:r>
            <a:r>
              <a:rPr lang="en-US" altLang="ja-JP" i="1" dirty="0">
                <a:sym typeface="Symbol" panose="05050102010706020507" pitchFamily="18" charset="2"/>
              </a:rPr>
              <a:t> </a:t>
            </a:r>
            <a:r>
              <a:rPr lang="en-US" altLang="ja-JP" dirty="0">
                <a:sym typeface="Symbol" panose="05050102010706020507" pitchFamily="18" charset="2"/>
              </a:rPr>
              <a:t>(</a:t>
            </a:r>
            <a:r>
              <a:rPr lang="en-US" altLang="ja-JP" i="1" dirty="0">
                <a:sym typeface="Symbol" panose="05050102010706020507" pitchFamily="18" charset="2"/>
              </a:rPr>
              <a:t>instructor</a:t>
            </a:r>
            <a:r>
              <a:rPr lang="en-US" altLang="ja-JP" dirty="0">
                <a:sym typeface="Symbol" panose="05050102010706020507" pitchFamily="18" charset="2"/>
              </a:rPr>
              <a:t>))</a:t>
            </a:r>
          </a:p>
          <a:p>
            <a:pPr>
              <a:buNone/>
            </a:pPr>
            <a:r>
              <a:rPr lang="en-US" altLang="ja-JP" sz="600" dirty="0">
                <a:sym typeface="Symbol" panose="05050102010706020507" pitchFamily="18" charset="2"/>
              </a:rPr>
              <a:t> </a:t>
            </a:r>
          </a:p>
          <a:p>
            <a:pPr>
              <a:lnSpc>
                <a:spcPct val="90000"/>
              </a:lnSpc>
              <a:tabLst>
                <a:tab pos="1244204" algn="l"/>
                <a:tab pos="2362200" algn="ctr"/>
                <a:tab pos="2569369" algn="l"/>
              </a:tabLst>
            </a:pPr>
            <a:r>
              <a:rPr lang="en-US" altLang="en-US" dirty="0">
                <a:sym typeface="Symbol" panose="05050102010706020507" pitchFamily="18" charset="2"/>
              </a:rPr>
              <a:t>Instead of giving the name of a relation as the argument of the projection operation, we give an expression that evaluates to a relation.</a:t>
            </a:r>
          </a:p>
          <a:p>
            <a:pPr>
              <a:lnSpc>
                <a:spcPct val="90000"/>
              </a:lnSpc>
              <a:tabLst>
                <a:tab pos="1244204" algn="l"/>
                <a:tab pos="2362200" algn="ctr"/>
                <a:tab pos="2569369" algn="l"/>
              </a:tabLst>
            </a:pPr>
            <a:endParaRPr lang="en-US" altLang="en-US" dirty="0">
              <a:sym typeface="Symbol" panose="05050102010706020507" pitchFamily="18" charset="2"/>
            </a:endParaRPr>
          </a:p>
          <a:p>
            <a:pPr>
              <a:lnSpc>
                <a:spcPct val="90000"/>
              </a:lnSpc>
              <a:tabLst>
                <a:tab pos="1244204" algn="l"/>
                <a:tab pos="2362200" algn="ctr"/>
                <a:tab pos="2569369" algn="l"/>
              </a:tabLst>
            </a:pPr>
            <a:endParaRPr lang="en-US" altLang="en-US" dirty="0">
              <a:sym typeface="Symbol" panose="05050102010706020507" pitchFamily="18" charset="2"/>
            </a:endParaRPr>
          </a:p>
        </p:txBody>
      </p:sp>
    </p:spTree>
    <p:extLst>
      <p:ext uri="{BB962C8B-B14F-4D97-AF65-F5344CB8AC3E}">
        <p14:creationId xmlns:p14="http://schemas.microsoft.com/office/powerpoint/2010/main" val="131744181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EFB089A8-E69E-E748-82A1-2AFFA78FFC4C}"/>
              </a:ext>
            </a:extLst>
          </p:cNvPr>
          <p:cNvSpPr>
            <a:spLocks noGrp="1"/>
          </p:cNvSpPr>
          <p:nvPr>
            <p:ph idx="1"/>
          </p:nvPr>
        </p:nvSpPr>
        <p:spPr/>
        <p:txBody>
          <a:bodyPr/>
          <a:lstStyle/>
          <a:p>
            <a:r>
              <a:rPr lang="en-US" dirty="0"/>
              <a:t>Let’s look at an online tool that you will use.</a:t>
            </a:r>
          </a:p>
          <a:p>
            <a:r>
              <a:rPr lang="en-US" dirty="0" err="1"/>
              <a:t>RelaX</a:t>
            </a:r>
            <a:r>
              <a:rPr lang="en-US" dirty="0"/>
              <a:t> (</a:t>
            </a:r>
            <a:r>
              <a:rPr lang="en-US" dirty="0">
                <a:hlinkClick r:id="rId2"/>
              </a:rPr>
              <a:t>https://dbis-uibk.github.io/relax/calc/local/uibk/local/0</a:t>
            </a:r>
            <a:r>
              <a:rPr lang="en-US" dirty="0"/>
              <a:t>)</a:t>
            </a:r>
          </a:p>
          <a:p>
            <a:r>
              <a:rPr lang="en-US" dirty="0"/>
              <a:t>The calculator:</a:t>
            </a:r>
          </a:p>
          <a:p>
            <a:pPr lvl="1"/>
            <a:r>
              <a:rPr lang="en-US" dirty="0"/>
              <a:t>Has an older version of the data from the recommended textbook.</a:t>
            </a:r>
            <a:br>
              <a:rPr lang="en-US" dirty="0"/>
            </a:br>
            <a:r>
              <a:rPr lang="en-US" sz="1200" dirty="0"/>
              <a:t>(</a:t>
            </a:r>
            <a:r>
              <a:rPr lang="en-US" sz="1200" dirty="0">
                <a:hlinkClick r:id="rId3"/>
              </a:rPr>
              <a:t>https://dbis-uibk.github.io/relax/calc/gist/4f7866c17624ca9dfa85ed2482078be8/relax-silberschatz-english.txt/0</a:t>
            </a:r>
            <a:r>
              <a:rPr lang="en-US" sz="1200" dirty="0"/>
              <a:t>)</a:t>
            </a:r>
          </a:p>
          <a:p>
            <a:pPr lvl="1"/>
            <a:r>
              <a:rPr lang="en-US" dirty="0"/>
              <a:t>You can also upload new data. </a:t>
            </a:r>
          </a:p>
          <a:p>
            <a:r>
              <a:rPr lang="en-US" dirty="0"/>
              <a:t>Some queries:</a:t>
            </a:r>
          </a:p>
          <a:p>
            <a:pPr lvl="1"/>
            <a:r>
              <a:rPr lang="el-GR" dirty="0"/>
              <a:t>σ </a:t>
            </a:r>
            <a:r>
              <a:rPr lang="en-US" dirty="0" err="1"/>
              <a:t>dept_name</a:t>
            </a:r>
            <a:r>
              <a:rPr lang="en-US" dirty="0"/>
              <a:t>='Comp. Sci.' ∨ </a:t>
            </a:r>
            <a:r>
              <a:rPr lang="en-US" dirty="0" err="1"/>
              <a:t>dept_name</a:t>
            </a:r>
            <a:r>
              <a:rPr lang="en-US" dirty="0"/>
              <a:t>='History' (department)</a:t>
            </a:r>
          </a:p>
          <a:p>
            <a:pPr lvl="1"/>
            <a:r>
              <a:rPr lang="el-GR" dirty="0"/>
              <a:t>π </a:t>
            </a:r>
            <a:r>
              <a:rPr lang="en-US" dirty="0"/>
              <a:t>name, </a:t>
            </a:r>
            <a:r>
              <a:rPr lang="en-US" dirty="0" err="1"/>
              <a:t>dept_name</a:t>
            </a:r>
            <a:r>
              <a:rPr lang="en-US" dirty="0"/>
              <a:t> (instructor)</a:t>
            </a:r>
          </a:p>
          <a:p>
            <a:pPr lvl="1"/>
            <a:r>
              <a:rPr lang="el-GR" dirty="0"/>
              <a:t>π </a:t>
            </a:r>
            <a:r>
              <a:rPr lang="en-US" dirty="0"/>
              <a:t>ID, name (</a:t>
            </a:r>
            <a:br>
              <a:rPr lang="en-US" dirty="0"/>
            </a:br>
            <a:r>
              <a:rPr lang="en-US" dirty="0"/>
              <a:t>	</a:t>
            </a:r>
            <a:r>
              <a:rPr lang="el-GR" dirty="0"/>
              <a:t>σ </a:t>
            </a:r>
            <a:r>
              <a:rPr lang="en-US" dirty="0" err="1"/>
              <a:t>dept_name</a:t>
            </a:r>
            <a:r>
              <a:rPr lang="en-US" dirty="0"/>
              <a:t>='Comp. Sci.' (instructor)</a:t>
            </a:r>
            <a:br>
              <a:rPr lang="en-US" dirty="0"/>
            </a:br>
            <a:r>
              <a:rPr lang="en-US" dirty="0"/>
              <a:t>)</a:t>
            </a:r>
          </a:p>
        </p:txBody>
      </p:sp>
      <p:sp>
        <p:nvSpPr>
          <p:cNvPr id="4" name="Title 3">
            <a:extLst>
              <a:ext uri="{FF2B5EF4-FFF2-40B4-BE49-F238E27FC236}">
                <a16:creationId xmlns:a16="http://schemas.microsoft.com/office/drawing/2014/main" id="{B6604302-0AD5-884A-AF98-2B392F92DB6C}"/>
              </a:ext>
            </a:extLst>
          </p:cNvPr>
          <p:cNvSpPr>
            <a:spLocks noGrp="1"/>
          </p:cNvSpPr>
          <p:nvPr>
            <p:ph type="title"/>
          </p:nvPr>
        </p:nvSpPr>
        <p:spPr/>
        <p:txBody>
          <a:bodyPr/>
          <a:lstStyle/>
          <a:p>
            <a:r>
              <a:rPr lang="en-US" dirty="0"/>
              <a:t>The Dreaded Relax Calculator</a:t>
            </a:r>
          </a:p>
        </p:txBody>
      </p:sp>
    </p:spTree>
    <p:extLst>
      <p:ext uri="{BB962C8B-B14F-4D97-AF65-F5344CB8AC3E}">
        <p14:creationId xmlns:p14="http://schemas.microsoft.com/office/powerpoint/2010/main" val="37639757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D3C4746-B82B-3F41-8244-F524491BD6E3}"/>
              </a:ext>
            </a:extLst>
          </p:cNvPr>
          <p:cNvSpPr>
            <a:spLocks noGrp="1"/>
          </p:cNvSpPr>
          <p:nvPr>
            <p:ph idx="1"/>
          </p:nvPr>
        </p:nvSpPr>
        <p:spPr>
          <a:xfrm>
            <a:off x="152400" y="496785"/>
            <a:ext cx="8839200" cy="4149930"/>
          </a:xfrm>
        </p:spPr>
        <p:txBody>
          <a:bodyPr/>
          <a:lstStyle/>
          <a:p>
            <a:pPr>
              <a:spcBef>
                <a:spcPts val="0"/>
              </a:spcBef>
              <a:spcAft>
                <a:spcPts val="100"/>
              </a:spcAft>
            </a:pPr>
            <a:r>
              <a:rPr lang="en-US" sz="1600" dirty="0"/>
              <a:t>Introduction</a:t>
            </a:r>
          </a:p>
          <a:p>
            <a:pPr lvl="1">
              <a:spcBef>
                <a:spcPts val="0"/>
              </a:spcBef>
              <a:spcAft>
                <a:spcPts val="100"/>
              </a:spcAft>
            </a:pPr>
            <a:r>
              <a:rPr lang="en-US" sz="1400" dirty="0"/>
              <a:t>Logistics, about your instructor, OHs, IAs.</a:t>
            </a:r>
          </a:p>
          <a:p>
            <a:pPr lvl="1">
              <a:spcBef>
                <a:spcPts val="0"/>
              </a:spcBef>
              <a:spcAft>
                <a:spcPts val="100"/>
              </a:spcAft>
            </a:pPr>
            <a:r>
              <a:rPr lang="en-US" sz="1400" dirty="0"/>
              <a:t>Homework, exams.</a:t>
            </a:r>
          </a:p>
          <a:p>
            <a:pPr>
              <a:spcBef>
                <a:spcPts val="0"/>
              </a:spcBef>
              <a:spcAft>
                <a:spcPts val="100"/>
              </a:spcAft>
            </a:pPr>
            <a:r>
              <a:rPr lang="en-US" sz="1600" strike="sngStrike" dirty="0">
                <a:solidFill>
                  <a:srgbClr val="FF0000"/>
                </a:solidFill>
              </a:rPr>
              <a:t>Data, Databases, Database Management Systems, Applications</a:t>
            </a:r>
          </a:p>
          <a:p>
            <a:pPr>
              <a:spcBef>
                <a:spcPts val="0"/>
              </a:spcBef>
              <a:spcAft>
                <a:spcPts val="100"/>
              </a:spcAft>
            </a:pPr>
            <a:r>
              <a:rPr lang="en-US" sz="1600" dirty="0"/>
              <a:t>Motivating Examples:</a:t>
            </a:r>
          </a:p>
          <a:p>
            <a:pPr lvl="1">
              <a:spcBef>
                <a:spcPts val="0"/>
              </a:spcBef>
              <a:spcAft>
                <a:spcPts val="100"/>
              </a:spcAft>
            </a:pPr>
            <a:r>
              <a:rPr lang="en-US" sz="1400" dirty="0"/>
              <a:t>Interactive, web application.</a:t>
            </a:r>
          </a:p>
          <a:p>
            <a:pPr lvl="1">
              <a:spcBef>
                <a:spcPts val="0"/>
              </a:spcBef>
              <a:spcAft>
                <a:spcPts val="100"/>
              </a:spcAft>
            </a:pPr>
            <a:r>
              <a:rPr lang="en-US" sz="1400" dirty="0"/>
              <a:t>Data analysis and visualization.</a:t>
            </a:r>
          </a:p>
          <a:p>
            <a:pPr>
              <a:spcBef>
                <a:spcPts val="0"/>
              </a:spcBef>
              <a:spcAft>
                <a:spcPts val="100"/>
              </a:spcAft>
            </a:pPr>
            <a:r>
              <a:rPr lang="en-US" sz="1600" dirty="0"/>
              <a:t>Database design, Entity-Relationship Model (Part 1)</a:t>
            </a:r>
          </a:p>
          <a:p>
            <a:pPr lvl="1">
              <a:spcBef>
                <a:spcPts val="0"/>
              </a:spcBef>
              <a:spcAft>
                <a:spcPts val="100"/>
              </a:spcAft>
            </a:pPr>
            <a:r>
              <a:rPr lang="en-US" sz="1400" dirty="0"/>
              <a:t>Database design process.</a:t>
            </a:r>
          </a:p>
          <a:p>
            <a:pPr lvl="1">
              <a:spcBef>
                <a:spcPts val="0"/>
              </a:spcBef>
              <a:spcAft>
                <a:spcPts val="100"/>
              </a:spcAft>
            </a:pPr>
            <a:r>
              <a:rPr lang="en-US" sz="1400" dirty="0"/>
              <a:t>ER-Model and diagrams.</a:t>
            </a:r>
          </a:p>
          <a:p>
            <a:pPr>
              <a:spcBef>
                <a:spcPts val="0"/>
              </a:spcBef>
              <a:spcAft>
                <a:spcPts val="100"/>
              </a:spcAft>
            </a:pPr>
            <a:r>
              <a:rPr lang="en-US" sz="1600" dirty="0"/>
              <a:t>The theory: The </a:t>
            </a:r>
            <a:r>
              <a:rPr lang="en-US" sz="1600" i="1" dirty="0"/>
              <a:t>Relational Model </a:t>
            </a:r>
            <a:r>
              <a:rPr lang="en-US" sz="1600" dirty="0"/>
              <a:t>(Part 1)</a:t>
            </a:r>
          </a:p>
          <a:p>
            <a:pPr lvl="1">
              <a:spcBef>
                <a:spcPts val="0"/>
              </a:spcBef>
              <a:spcAft>
                <a:spcPts val="100"/>
              </a:spcAft>
            </a:pPr>
            <a:r>
              <a:rPr lang="en-US" sz="1400" dirty="0"/>
              <a:t>Relational model, schema, keys, schema diagrams.</a:t>
            </a:r>
          </a:p>
          <a:p>
            <a:pPr lvl="1">
              <a:spcBef>
                <a:spcPts val="0"/>
              </a:spcBef>
              <a:spcAft>
                <a:spcPts val="100"/>
              </a:spcAft>
            </a:pPr>
            <a:r>
              <a:rPr lang="en-US" sz="1400" dirty="0"/>
              <a:t>Basics of relational algebra.</a:t>
            </a:r>
          </a:p>
          <a:p>
            <a:pPr>
              <a:spcBef>
                <a:spcPts val="0"/>
              </a:spcBef>
              <a:spcAft>
                <a:spcPts val="100"/>
              </a:spcAft>
            </a:pPr>
            <a:r>
              <a:rPr lang="en-US" sz="1600" dirty="0"/>
              <a:t>The realization: Structured Query Language (SQL) (Part 1)</a:t>
            </a:r>
          </a:p>
          <a:p>
            <a:pPr lvl="1">
              <a:spcBef>
                <a:spcPts val="0"/>
              </a:spcBef>
              <a:spcAft>
                <a:spcPts val="100"/>
              </a:spcAft>
            </a:pPr>
            <a:r>
              <a:rPr lang="en-US" sz="1400" dirty="0"/>
              <a:t>Basics of Data Definition Language.</a:t>
            </a:r>
          </a:p>
          <a:p>
            <a:pPr lvl="1">
              <a:spcBef>
                <a:spcPts val="0"/>
              </a:spcBef>
              <a:spcAft>
                <a:spcPts val="100"/>
              </a:spcAft>
            </a:pPr>
            <a:r>
              <a:rPr lang="en-US" sz="1400" dirty="0"/>
              <a:t>Basics of Data Manipulation Language (Query).</a:t>
            </a:r>
          </a:p>
          <a:p>
            <a:pPr>
              <a:spcBef>
                <a:spcPts val="0"/>
              </a:spcBef>
              <a:spcAft>
                <a:spcPts val="100"/>
              </a:spcAft>
            </a:pPr>
            <a:r>
              <a:rPr lang="en-US" sz="1600" dirty="0"/>
              <a:t>Homework 1 – (Initial) Definition and discussion.</a:t>
            </a:r>
          </a:p>
        </p:txBody>
      </p:sp>
      <p:sp>
        <p:nvSpPr>
          <p:cNvPr id="3" name="Title 2">
            <a:extLst>
              <a:ext uri="{FF2B5EF4-FFF2-40B4-BE49-F238E27FC236}">
                <a16:creationId xmlns:a16="http://schemas.microsoft.com/office/drawing/2014/main" id="{E66E103B-9592-8A4C-AF7E-2678BD900BEF}"/>
              </a:ext>
            </a:extLst>
          </p:cNvPr>
          <p:cNvSpPr>
            <a:spLocks noGrp="1"/>
          </p:cNvSpPr>
          <p:nvPr>
            <p:ph type="title"/>
          </p:nvPr>
        </p:nvSpPr>
        <p:spPr/>
        <p:txBody>
          <a:bodyPr/>
          <a:lstStyle/>
          <a:p>
            <a:r>
              <a:rPr lang="en-US" dirty="0"/>
              <a:t>Contents</a:t>
            </a:r>
          </a:p>
        </p:txBody>
      </p:sp>
      <p:sp>
        <p:nvSpPr>
          <p:cNvPr id="4" name="TextBox 3">
            <a:extLst>
              <a:ext uri="{FF2B5EF4-FFF2-40B4-BE49-F238E27FC236}">
                <a16:creationId xmlns:a16="http://schemas.microsoft.com/office/drawing/2014/main" id="{9EC10655-D304-7B4E-ACC1-C9793E449438}"/>
              </a:ext>
            </a:extLst>
          </p:cNvPr>
          <p:cNvSpPr txBox="1"/>
          <p:nvPr/>
        </p:nvSpPr>
        <p:spPr>
          <a:xfrm>
            <a:off x="5357579" y="819150"/>
            <a:ext cx="3786421" cy="1938992"/>
          </a:xfrm>
          <a:prstGeom prst="rect">
            <a:avLst/>
          </a:prstGeom>
          <a:noFill/>
        </p:spPr>
        <p:txBody>
          <a:bodyPr wrap="none" rtlCol="0">
            <a:spAutoFit/>
          </a:bodyPr>
          <a:lstStyle/>
          <a:p>
            <a:pPr marL="285750" indent="-285750">
              <a:buFont typeface="Arial" panose="020B0604020202020204" pitchFamily="34" charset="0"/>
              <a:buChar char="•"/>
            </a:pPr>
            <a:r>
              <a:rPr lang="en-US" sz="1200" dirty="0">
                <a:solidFill>
                  <a:srgbClr val="FF0000"/>
                </a:solidFill>
              </a:rPr>
              <a:t>The material is mostly</a:t>
            </a:r>
          </a:p>
          <a:p>
            <a:pPr marL="742950" lvl="1" indent="-285750">
              <a:buFont typeface="Arial" panose="020B0604020202020204" pitchFamily="34" charset="0"/>
              <a:buChar char="•"/>
            </a:pPr>
            <a:r>
              <a:rPr lang="en-US" sz="1200" dirty="0">
                <a:solidFill>
                  <a:srgbClr val="FF0000"/>
                </a:solidFill>
              </a:rPr>
              <a:t>History of databases</a:t>
            </a:r>
          </a:p>
          <a:p>
            <a:pPr marL="742950" lvl="1" indent="-285750">
              <a:buFont typeface="Arial" panose="020B0604020202020204" pitchFamily="34" charset="0"/>
              <a:buChar char="•"/>
            </a:pPr>
            <a:r>
              <a:rPr lang="en-US" sz="1200" dirty="0">
                <a:solidFill>
                  <a:srgbClr val="FF0000"/>
                </a:solidFill>
              </a:rPr>
              <a:t>Motivation for databases</a:t>
            </a:r>
          </a:p>
          <a:p>
            <a:pPr marL="742950" lvl="1" indent="-285750">
              <a:buFont typeface="Arial" panose="020B0604020202020204" pitchFamily="34" charset="0"/>
              <a:buChar char="•"/>
            </a:pPr>
            <a:r>
              <a:rPr lang="en-US" sz="1200" dirty="0">
                <a:solidFill>
                  <a:srgbClr val="FF0000"/>
                </a:solidFill>
              </a:rPr>
              <a:t>Terms</a:t>
            </a:r>
          </a:p>
          <a:p>
            <a:pPr marL="742950" lvl="1" indent="-285750">
              <a:buFont typeface="Arial" panose="020B0604020202020204" pitchFamily="34" charset="0"/>
              <a:buChar char="•"/>
            </a:pPr>
            <a:r>
              <a:rPr lang="en-US" sz="1200" dirty="0">
                <a:solidFill>
                  <a:srgbClr val="FF0000"/>
                </a:solidFill>
              </a:rPr>
              <a:t>Concepts</a:t>
            </a:r>
          </a:p>
          <a:p>
            <a:pPr marL="285750" indent="-285750">
              <a:buFont typeface="Arial" panose="020B0604020202020204" pitchFamily="34" charset="0"/>
              <a:buChar char="•"/>
            </a:pPr>
            <a:r>
              <a:rPr lang="en-US" sz="1200" dirty="0">
                <a:solidFill>
                  <a:srgbClr val="FF0000"/>
                </a:solidFill>
              </a:rPr>
              <a:t>Covering in lecture is not a good use of time.</a:t>
            </a:r>
          </a:p>
          <a:p>
            <a:pPr marL="285750" indent="-285750">
              <a:buFont typeface="Arial" panose="020B0604020202020204" pitchFamily="34" charset="0"/>
              <a:buChar char="•"/>
            </a:pPr>
            <a:r>
              <a:rPr lang="en-US" sz="1200" dirty="0">
                <a:solidFill>
                  <a:srgbClr val="FF0000"/>
                </a:solidFill>
              </a:rPr>
              <a:t>Just read slides that come with book.</a:t>
            </a:r>
            <a:br>
              <a:rPr lang="en-US" sz="1200" dirty="0">
                <a:solidFill>
                  <a:srgbClr val="FF0000"/>
                </a:solidFill>
              </a:rPr>
            </a:br>
            <a:r>
              <a:rPr lang="en-US" sz="1200" dirty="0">
                <a:solidFill>
                  <a:srgbClr val="FF0000"/>
                </a:solidFill>
                <a:hlinkClick r:id="rId2"/>
              </a:rPr>
              <a:t>https://www.db-book.com/db7/slides-dir/index.html</a:t>
            </a:r>
            <a:endParaRPr lang="en-US" sz="1200" dirty="0">
              <a:solidFill>
                <a:srgbClr val="FF0000"/>
              </a:solidFill>
            </a:endParaRPr>
          </a:p>
          <a:p>
            <a:pPr marL="285750" indent="-285750">
              <a:buFont typeface="Arial" panose="020B0604020202020204" pitchFamily="34" charset="0"/>
              <a:buChar char="•"/>
            </a:pPr>
            <a:r>
              <a:rPr lang="en-US" sz="1200" dirty="0">
                <a:solidFill>
                  <a:srgbClr val="FF0000"/>
                </a:solidFill>
              </a:rPr>
              <a:t>Homework assignments and exams will test</a:t>
            </a:r>
            <a:br>
              <a:rPr lang="en-US" sz="1200" dirty="0">
                <a:solidFill>
                  <a:srgbClr val="FF0000"/>
                </a:solidFill>
              </a:rPr>
            </a:br>
            <a:r>
              <a:rPr lang="en-US" sz="1200" dirty="0">
                <a:solidFill>
                  <a:srgbClr val="FF0000"/>
                </a:solidFill>
              </a:rPr>
              <a:t>knowledge and if you have reviewed material.</a:t>
            </a:r>
          </a:p>
        </p:txBody>
      </p:sp>
    </p:spTree>
    <p:extLst>
      <p:ext uri="{BB962C8B-B14F-4D97-AF65-F5344CB8AC3E}">
        <p14:creationId xmlns:p14="http://schemas.microsoft.com/office/powerpoint/2010/main" val="649218766"/>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2019985"/>
            <a:ext cx="914400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3600" dirty="0">
                <a:solidFill>
                  <a:schemeClr val="bg1"/>
                </a:solidFill>
              </a:rPr>
              <a:t>Structured Query Language (I)</a:t>
            </a:r>
          </a:p>
        </p:txBody>
      </p:sp>
      <p:sp>
        <p:nvSpPr>
          <p:cNvPr id="9" name="TextBox 9">
            <a:extLst>
              <a:ext uri="{FF2B5EF4-FFF2-40B4-BE49-F238E27FC236}">
                <a16:creationId xmlns:a16="http://schemas.microsoft.com/office/drawing/2014/main" id="{5B759205-0568-4212-B25B-D0844C69C118}"/>
              </a:ext>
            </a:extLst>
          </p:cNvPr>
          <p:cNvSpPr txBox="1">
            <a:spLocks noChangeArrowheads="1"/>
          </p:cNvSpPr>
          <p:nvPr/>
        </p:nvSpPr>
        <p:spPr bwMode="auto">
          <a:xfrm>
            <a:off x="0" y="4695825"/>
            <a:ext cx="6781800" cy="6580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70</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W4111_002_2024_1: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134009824"/>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5810" name="Rectangle 2"/>
          <p:cNvSpPr>
            <a:spLocks noGrp="1" noChangeArrowheads="1"/>
          </p:cNvSpPr>
          <p:nvPr>
            <p:ph type="title"/>
          </p:nvPr>
        </p:nvSpPr>
        <p:spPr/>
        <p:txBody>
          <a:bodyPr/>
          <a:lstStyle/>
          <a:p>
            <a:r>
              <a:rPr lang="en-US" altLang="en-US" dirty="0"/>
              <a:t>History</a:t>
            </a:r>
          </a:p>
        </p:txBody>
      </p:sp>
      <p:sp>
        <p:nvSpPr>
          <p:cNvPr id="6146" name="Rectangle 3"/>
          <p:cNvSpPr>
            <a:spLocks noGrp="1" noChangeArrowheads="1"/>
          </p:cNvSpPr>
          <p:nvPr>
            <p:ph type="body" idx="1"/>
          </p:nvPr>
        </p:nvSpPr>
        <p:spPr>
          <a:xfrm>
            <a:off x="1719263" y="856918"/>
            <a:ext cx="5742242" cy="3677840"/>
          </a:xfrm>
        </p:spPr>
        <p:txBody>
          <a:bodyPr/>
          <a:lstStyle/>
          <a:p>
            <a:r>
              <a:rPr lang="en-US" altLang="en-US" dirty="0"/>
              <a:t>IBM Sequel language developed as part of System R project at the IBM San Jose Research Laboratory</a:t>
            </a:r>
          </a:p>
          <a:p>
            <a:r>
              <a:rPr lang="en-US" altLang="en-US" dirty="0"/>
              <a:t>Renamed Structured Query Language (SQL)</a:t>
            </a:r>
          </a:p>
          <a:p>
            <a:r>
              <a:rPr lang="en-US" altLang="en-US" dirty="0"/>
              <a:t>ANSI and ISO standard SQL:</a:t>
            </a:r>
          </a:p>
          <a:p>
            <a:pPr lvl="1"/>
            <a:r>
              <a:rPr lang="en-US" altLang="en-US" dirty="0"/>
              <a:t>SQL-86</a:t>
            </a:r>
          </a:p>
          <a:p>
            <a:pPr lvl="1"/>
            <a:r>
              <a:rPr lang="en-US" altLang="en-US" dirty="0"/>
              <a:t>SQL-89</a:t>
            </a:r>
          </a:p>
          <a:p>
            <a:pPr lvl="1"/>
            <a:r>
              <a:rPr lang="en-US" altLang="en-US" dirty="0"/>
              <a:t>SQL-92 </a:t>
            </a:r>
          </a:p>
          <a:p>
            <a:pPr lvl="1"/>
            <a:r>
              <a:rPr lang="en-US" altLang="en-US" dirty="0"/>
              <a:t>SQL:1999 (language name became Y2K compliant!)</a:t>
            </a:r>
          </a:p>
          <a:p>
            <a:pPr lvl="1"/>
            <a:r>
              <a:rPr lang="en-US" altLang="en-US" dirty="0"/>
              <a:t>SQL:2003</a:t>
            </a:r>
          </a:p>
          <a:p>
            <a:r>
              <a:rPr lang="en-US" altLang="en-US" dirty="0"/>
              <a:t>Commercial systems offer most, if not all, SQL-92 features, plus varying feature sets from later standards and special proprietary features.  </a:t>
            </a:r>
          </a:p>
          <a:p>
            <a:pPr lvl="1"/>
            <a:r>
              <a:rPr lang="en-US" altLang="en-US" dirty="0"/>
              <a:t>Not all examples here may work on your particular system.</a:t>
            </a:r>
          </a:p>
        </p:txBody>
      </p:sp>
    </p:spTree>
    <p:extLst>
      <p:ext uri="{BB962C8B-B14F-4D97-AF65-F5344CB8AC3E}">
        <p14:creationId xmlns:p14="http://schemas.microsoft.com/office/powerpoint/2010/main" val="3609815110"/>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7058" name="Rectangle 2"/>
          <p:cNvSpPr>
            <a:spLocks noGrp="1" noChangeArrowheads="1"/>
          </p:cNvSpPr>
          <p:nvPr>
            <p:ph type="title"/>
          </p:nvPr>
        </p:nvSpPr>
        <p:spPr/>
        <p:txBody>
          <a:bodyPr/>
          <a:lstStyle/>
          <a:p>
            <a:r>
              <a:rPr lang="en-US" altLang="en-US" dirty="0"/>
              <a:t>SQL Parts</a:t>
            </a:r>
          </a:p>
        </p:txBody>
      </p:sp>
      <p:sp>
        <p:nvSpPr>
          <p:cNvPr id="7170" name="Rectangle 3"/>
          <p:cNvSpPr>
            <a:spLocks noGrp="1" noChangeArrowheads="1"/>
          </p:cNvSpPr>
          <p:nvPr>
            <p:ph type="body" idx="1"/>
          </p:nvPr>
        </p:nvSpPr>
        <p:spPr>
          <a:xfrm>
            <a:off x="1719263" y="845950"/>
            <a:ext cx="5688032" cy="3690126"/>
          </a:xfrm>
        </p:spPr>
        <p:txBody>
          <a:bodyPr/>
          <a:lstStyle/>
          <a:p>
            <a:r>
              <a:rPr lang="en-US" altLang="en-US" dirty="0"/>
              <a:t>DML -- provides the ability to query information from the database and to insert tuples into, delete tuples from, and modify tuples in the database.</a:t>
            </a:r>
          </a:p>
          <a:p>
            <a:r>
              <a:rPr lang="en-US" altLang="en-US" dirty="0"/>
              <a:t>integrity – the  DDL includes commands for specifying integrity constraints.</a:t>
            </a:r>
          </a:p>
          <a:p>
            <a:r>
              <a:rPr lang="en-US" altLang="en-US" dirty="0"/>
              <a:t>View definition -- The DDL  includes commands for defining views.</a:t>
            </a:r>
          </a:p>
          <a:p>
            <a:r>
              <a:rPr lang="en-US" altLang="en-US" dirty="0"/>
              <a:t>Transaction control –includes commands for specifying the beginning and ending of transactions.</a:t>
            </a:r>
          </a:p>
          <a:p>
            <a:r>
              <a:rPr lang="en-US" altLang="en-US" dirty="0"/>
              <a:t>Embedded  SQL  and dynamic SQL -- define how SQL statements can be embedded within general-purpose programming languages.</a:t>
            </a:r>
          </a:p>
          <a:p>
            <a:r>
              <a:rPr lang="en-US" altLang="en-US" dirty="0"/>
              <a:t>Authorization – includes commands for specifying access rights to relations and views.</a:t>
            </a:r>
          </a:p>
          <a:p>
            <a:pPr>
              <a:buNone/>
            </a:pPr>
            <a:endParaRPr lang="en-US" altLang="en-US" dirty="0"/>
          </a:p>
          <a:p>
            <a:endParaRPr lang="en-US" altLang="en-US" dirty="0"/>
          </a:p>
        </p:txBody>
      </p:sp>
      <p:sp>
        <p:nvSpPr>
          <p:cNvPr id="2" name="TextBox 1">
            <a:extLst>
              <a:ext uri="{FF2B5EF4-FFF2-40B4-BE49-F238E27FC236}">
                <a16:creationId xmlns:a16="http://schemas.microsoft.com/office/drawing/2014/main" id="{B8A94E15-902C-F7A2-F6F5-C4D80E1B065A}"/>
              </a:ext>
            </a:extLst>
          </p:cNvPr>
          <p:cNvSpPr txBox="1"/>
          <p:nvPr/>
        </p:nvSpPr>
        <p:spPr>
          <a:xfrm>
            <a:off x="457200" y="3790950"/>
            <a:ext cx="622286" cy="646331"/>
          </a:xfrm>
          <a:prstGeom prst="rect">
            <a:avLst/>
          </a:prstGeom>
          <a:noFill/>
        </p:spPr>
        <p:txBody>
          <a:bodyPr wrap="none" rtlCol="0">
            <a:spAutoFit/>
          </a:bodyPr>
          <a:lstStyle/>
          <a:p>
            <a:r>
              <a:rPr lang="en-US" dirty="0"/>
              <a:t>DDL</a:t>
            </a:r>
          </a:p>
          <a:p>
            <a:r>
              <a:rPr lang="en-US" dirty="0"/>
              <a:t>DML</a:t>
            </a:r>
          </a:p>
        </p:txBody>
      </p:sp>
    </p:spTree>
    <p:extLst>
      <p:ext uri="{BB962C8B-B14F-4D97-AF65-F5344CB8AC3E}">
        <p14:creationId xmlns:p14="http://schemas.microsoft.com/office/powerpoint/2010/main" val="1165332245"/>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F46F833-A623-1B4D-8CDD-9F90AAC76CF3}"/>
              </a:ext>
            </a:extLst>
          </p:cNvPr>
          <p:cNvSpPr>
            <a:spLocks noGrp="1"/>
          </p:cNvSpPr>
          <p:nvPr>
            <p:ph idx="1"/>
          </p:nvPr>
        </p:nvSpPr>
        <p:spPr/>
        <p:txBody>
          <a:bodyPr/>
          <a:lstStyle/>
          <a:p>
            <a:pPr marL="0" indent="0">
              <a:buNone/>
            </a:pPr>
            <a:r>
              <a:rPr lang="en-US" dirty="0"/>
              <a:t>The core SQL language statements are:</a:t>
            </a:r>
          </a:p>
          <a:p>
            <a:pPr lvl="1"/>
            <a:r>
              <a:rPr lang="en-US" dirty="0"/>
              <a:t>SELECT: Implements both </a:t>
            </a:r>
            <a:r>
              <a:rPr lang="el-GR" dirty="0"/>
              <a:t>σ, π</a:t>
            </a:r>
            <a:endParaRPr lang="en-US" dirty="0"/>
          </a:p>
          <a:p>
            <a:pPr lvl="1"/>
            <a:r>
              <a:rPr lang="en-US" dirty="0"/>
              <a:t>INSERT</a:t>
            </a:r>
          </a:p>
          <a:p>
            <a:pPr lvl="1"/>
            <a:r>
              <a:rPr lang="en-US" dirty="0"/>
              <a:t>UPDATE</a:t>
            </a:r>
          </a:p>
          <a:p>
            <a:pPr lvl="1"/>
            <a:r>
              <a:rPr lang="en-US" dirty="0"/>
              <a:t>DELETE</a:t>
            </a:r>
          </a:p>
          <a:p>
            <a:pPr lvl="1"/>
            <a:r>
              <a:rPr lang="en-US" dirty="0"/>
              <a:t>CREATE TABLE</a:t>
            </a:r>
          </a:p>
          <a:p>
            <a:pPr lvl="1"/>
            <a:r>
              <a:rPr lang="en-US" dirty="0"/>
              <a:t>ALTER TABLE</a:t>
            </a:r>
          </a:p>
          <a:p>
            <a:pPr lvl="1"/>
            <a:r>
              <a:rPr lang="en-US" dirty="0"/>
              <a:t>JOIN, which is an operator within SELECT.</a:t>
            </a:r>
          </a:p>
          <a:p>
            <a:r>
              <a:rPr lang="en-US" dirty="0"/>
              <a:t>Many, if not most, SQL statements:</a:t>
            </a:r>
          </a:p>
          <a:p>
            <a:pPr lvl="1"/>
            <a:r>
              <a:rPr lang="en-US" dirty="0"/>
              <a:t>Implement multiple relational algebra expressions.</a:t>
            </a:r>
          </a:p>
          <a:p>
            <a:pPr lvl="1"/>
            <a:r>
              <a:rPr lang="en-US" dirty="0"/>
              <a:t>Cannot easily (or at all) be represented in relational algebra.</a:t>
            </a:r>
          </a:p>
        </p:txBody>
      </p:sp>
      <p:sp>
        <p:nvSpPr>
          <p:cNvPr id="3" name="Title 2">
            <a:extLst>
              <a:ext uri="{FF2B5EF4-FFF2-40B4-BE49-F238E27FC236}">
                <a16:creationId xmlns:a16="http://schemas.microsoft.com/office/drawing/2014/main" id="{5FFBE9F2-06E2-C148-A4CB-76249638ED29}"/>
              </a:ext>
            </a:extLst>
          </p:cNvPr>
          <p:cNvSpPr>
            <a:spLocks noGrp="1"/>
          </p:cNvSpPr>
          <p:nvPr>
            <p:ph type="title"/>
          </p:nvPr>
        </p:nvSpPr>
        <p:spPr/>
        <p:txBody>
          <a:bodyPr/>
          <a:lstStyle/>
          <a:p>
            <a:r>
              <a:rPr lang="en-US" dirty="0"/>
              <a:t>SQL Language Statements</a:t>
            </a:r>
          </a:p>
        </p:txBody>
      </p:sp>
      <p:sp>
        <p:nvSpPr>
          <p:cNvPr id="4" name="Rectangle 3">
            <a:extLst>
              <a:ext uri="{FF2B5EF4-FFF2-40B4-BE49-F238E27FC236}">
                <a16:creationId xmlns:a16="http://schemas.microsoft.com/office/drawing/2014/main" id="{FAB6A904-4E19-1C4C-8CAA-D78A8877CE2F}"/>
              </a:ext>
            </a:extLst>
          </p:cNvPr>
          <p:cNvSpPr/>
          <p:nvPr/>
        </p:nvSpPr>
        <p:spPr>
          <a:xfrm>
            <a:off x="4648200" y="590550"/>
            <a:ext cx="4343400" cy="2308324"/>
          </a:xfrm>
          <a:prstGeom prst="rect">
            <a:avLst/>
          </a:prstGeom>
        </p:spPr>
        <p:txBody>
          <a:bodyPr wrap="square">
            <a:spAutoFit/>
          </a:bodyPr>
          <a:lstStyle/>
          <a:p>
            <a:r>
              <a:rPr lang="el-GR" dirty="0">
                <a:solidFill>
                  <a:srgbClr val="FF0000"/>
                </a:solidFill>
              </a:rPr>
              <a:t>π</a:t>
            </a:r>
            <a:r>
              <a:rPr lang="el-GR" dirty="0"/>
              <a:t> </a:t>
            </a:r>
            <a:r>
              <a:rPr lang="en-US" dirty="0"/>
              <a:t>ID, name (</a:t>
            </a:r>
            <a:br>
              <a:rPr lang="en-US" dirty="0"/>
            </a:br>
            <a:r>
              <a:rPr lang="en-US" dirty="0"/>
              <a:t>	</a:t>
            </a:r>
            <a:r>
              <a:rPr lang="el-GR" dirty="0">
                <a:solidFill>
                  <a:srgbClr val="00B050"/>
                </a:solidFill>
              </a:rPr>
              <a:t>σ </a:t>
            </a:r>
            <a:r>
              <a:rPr lang="en-US" dirty="0" err="1">
                <a:solidFill>
                  <a:srgbClr val="00B050"/>
                </a:solidFill>
              </a:rPr>
              <a:t>dept_name</a:t>
            </a:r>
            <a:r>
              <a:rPr lang="en-US" dirty="0">
                <a:solidFill>
                  <a:srgbClr val="00B050"/>
                </a:solidFill>
              </a:rPr>
              <a:t>='Comp. Sci.' </a:t>
            </a:r>
            <a:r>
              <a:rPr lang="en-US" dirty="0"/>
              <a:t>(</a:t>
            </a:r>
            <a:r>
              <a:rPr lang="en-US" dirty="0">
                <a:solidFill>
                  <a:srgbClr val="0070C0"/>
                </a:solidFill>
              </a:rPr>
              <a:t>instructor</a:t>
            </a:r>
            <a:r>
              <a:rPr lang="en-US" dirty="0"/>
              <a:t>)</a:t>
            </a:r>
            <a:br>
              <a:rPr lang="en-US" dirty="0"/>
            </a:br>
            <a:r>
              <a:rPr lang="en-US" dirty="0"/>
              <a:t>)</a:t>
            </a:r>
          </a:p>
          <a:p>
            <a:pPr algn="ctr"/>
            <a:r>
              <a:rPr lang="en-US" dirty="0"/>
              <a:t>=</a:t>
            </a:r>
          </a:p>
          <a:p>
            <a:pPr algn="ctr"/>
            <a:endParaRPr lang="en-US" dirty="0"/>
          </a:p>
          <a:p>
            <a:r>
              <a:rPr lang="en-US" dirty="0">
                <a:solidFill>
                  <a:srgbClr val="FF0000"/>
                </a:solidFill>
              </a:rPr>
              <a:t>SELECT ID, name </a:t>
            </a:r>
            <a:r>
              <a:rPr lang="en-US" dirty="0"/>
              <a:t>FROM </a:t>
            </a:r>
            <a:r>
              <a:rPr lang="en-US" dirty="0">
                <a:solidFill>
                  <a:srgbClr val="0070C0"/>
                </a:solidFill>
              </a:rPr>
              <a:t>instructor</a:t>
            </a:r>
            <a:br>
              <a:rPr lang="en-US" dirty="0"/>
            </a:br>
            <a:r>
              <a:rPr lang="en-US" dirty="0"/>
              <a:t>	</a:t>
            </a:r>
            <a:r>
              <a:rPr lang="en-US" dirty="0">
                <a:solidFill>
                  <a:srgbClr val="00B050"/>
                </a:solidFill>
              </a:rPr>
              <a:t>WHERE</a:t>
            </a:r>
          </a:p>
          <a:p>
            <a:r>
              <a:rPr lang="en-US" dirty="0">
                <a:solidFill>
                  <a:srgbClr val="00B050"/>
                </a:solidFill>
              </a:rPr>
              <a:t>	</a:t>
            </a:r>
            <a:r>
              <a:rPr lang="en-US" dirty="0" err="1">
                <a:solidFill>
                  <a:srgbClr val="00B050"/>
                </a:solidFill>
              </a:rPr>
              <a:t>dept_name</a:t>
            </a:r>
            <a:r>
              <a:rPr lang="en-US" dirty="0">
                <a:solidFill>
                  <a:srgbClr val="00B050"/>
                </a:solidFill>
              </a:rPr>
              <a:t>=‘Comp. Sci.’</a:t>
            </a:r>
          </a:p>
        </p:txBody>
      </p:sp>
    </p:spTree>
    <p:extLst>
      <p:ext uri="{BB962C8B-B14F-4D97-AF65-F5344CB8AC3E}">
        <p14:creationId xmlns:p14="http://schemas.microsoft.com/office/powerpoint/2010/main" val="3115569684"/>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8098"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dirty="0"/>
              <a:t>Basic Query Structure </a:t>
            </a:r>
          </a:p>
        </p:txBody>
      </p:sp>
      <p:sp>
        <p:nvSpPr>
          <p:cNvPr id="14338" name="Rectangle 3"/>
          <p:cNvSpPr>
            <a:spLocks noGrp="1" noChangeArrowheads="1"/>
          </p:cNvSpPr>
          <p:nvPr>
            <p:ph type="body" idx="1"/>
          </p:nvPr>
        </p:nvSpPr>
        <p:spPr>
          <a:xfrm>
            <a:off x="1719263" y="829866"/>
            <a:ext cx="5350358" cy="3471080"/>
          </a:xfrm>
        </p:spPr>
        <p:txBody>
          <a:bodyPr vert="horz" wrap="square" lIns="67866" tIns="33338" rIns="67866" bIns="33338" numCol="1" anchor="t" anchorCtr="0" compatLnSpc="1">
            <a:prstTxWarp prst="textNoShape">
              <a:avLst/>
            </a:prstTxWarp>
          </a:bodyPr>
          <a:lstStyle/>
          <a:p>
            <a:pPr>
              <a:tabLst>
                <a:tab pos="1541860" algn="l"/>
              </a:tabLst>
            </a:pPr>
            <a:r>
              <a:rPr lang="en-US" altLang="en-US" dirty="0"/>
              <a:t>A typical SQL query has the form:</a:t>
            </a:r>
            <a:br>
              <a:rPr lang="en-US" altLang="en-US" dirty="0"/>
            </a:br>
            <a:br>
              <a:rPr lang="en-US" altLang="en-US" dirty="0"/>
            </a:br>
            <a:r>
              <a:rPr lang="en-US" altLang="en-US" dirty="0"/>
              <a:t>	</a:t>
            </a:r>
            <a:r>
              <a:rPr lang="en-US" altLang="en-US" b="1" dirty="0"/>
              <a:t>select </a:t>
            </a:r>
            <a:r>
              <a:rPr lang="en-US" altLang="en-US" i="1" dirty="0"/>
              <a:t>A</a:t>
            </a:r>
            <a:r>
              <a:rPr lang="en-US" altLang="en-US" baseline="-25000" dirty="0"/>
              <a:t>1</a:t>
            </a:r>
            <a:r>
              <a:rPr lang="en-US" altLang="en-US" dirty="0"/>
              <a:t>, </a:t>
            </a:r>
            <a:r>
              <a:rPr lang="en-US" altLang="en-US" i="1" dirty="0"/>
              <a:t>A</a:t>
            </a:r>
            <a:r>
              <a:rPr lang="en-US" altLang="en-US" baseline="-25000" dirty="0"/>
              <a:t>2</a:t>
            </a:r>
            <a:r>
              <a:rPr lang="en-US" altLang="en-US" dirty="0"/>
              <a:t>, ..., </a:t>
            </a:r>
            <a:r>
              <a:rPr lang="en-US" altLang="en-US" i="1" dirty="0"/>
              <a:t>A</a:t>
            </a:r>
            <a:r>
              <a:rPr lang="en-US" altLang="en-US" i="1" baseline="-25000" dirty="0"/>
              <a:t>n</a:t>
            </a:r>
            <a:br>
              <a:rPr lang="en-US" altLang="en-US" dirty="0"/>
            </a:br>
            <a:r>
              <a:rPr lang="en-US" altLang="en-US" dirty="0"/>
              <a:t>	</a:t>
            </a:r>
            <a:r>
              <a:rPr lang="en-US" altLang="en-US" b="1" dirty="0"/>
              <a:t>from</a:t>
            </a:r>
            <a:r>
              <a:rPr lang="en-US" altLang="en-US" dirty="0"/>
              <a:t> </a:t>
            </a:r>
            <a:r>
              <a:rPr lang="en-US" altLang="en-US" i="1" dirty="0"/>
              <a:t>r</a:t>
            </a:r>
            <a:r>
              <a:rPr lang="en-US" altLang="en-US" baseline="-25000" dirty="0"/>
              <a:t>1</a:t>
            </a:r>
            <a:r>
              <a:rPr lang="en-US" altLang="en-US" dirty="0"/>
              <a:t>, </a:t>
            </a:r>
            <a:r>
              <a:rPr lang="en-US" altLang="en-US" i="1" dirty="0"/>
              <a:t>r</a:t>
            </a:r>
            <a:r>
              <a:rPr lang="en-US" altLang="en-US" baseline="-25000" dirty="0"/>
              <a:t>2</a:t>
            </a:r>
            <a:r>
              <a:rPr lang="en-US" altLang="en-US" dirty="0"/>
              <a:t>, ..., </a:t>
            </a:r>
            <a:r>
              <a:rPr lang="en-US" altLang="en-US" i="1" dirty="0"/>
              <a:t>r</a:t>
            </a:r>
            <a:r>
              <a:rPr lang="en-US" altLang="en-US" i="1" baseline="-25000" dirty="0"/>
              <a:t>m</a:t>
            </a:r>
            <a:br>
              <a:rPr lang="en-US" altLang="en-US" dirty="0"/>
            </a:br>
            <a:r>
              <a:rPr lang="en-US" altLang="en-US" dirty="0"/>
              <a:t>	</a:t>
            </a:r>
            <a:r>
              <a:rPr lang="en-US" altLang="en-US" b="1" dirty="0"/>
              <a:t>where </a:t>
            </a:r>
            <a:r>
              <a:rPr lang="en-US" altLang="en-US" i="1" dirty="0"/>
              <a:t>P</a:t>
            </a:r>
            <a:br>
              <a:rPr lang="en-US" altLang="en-US" i="1" dirty="0"/>
            </a:br>
            <a:endParaRPr lang="en-US" altLang="en-US" dirty="0"/>
          </a:p>
          <a:p>
            <a:pPr lvl="1">
              <a:tabLst>
                <a:tab pos="1541860" algn="l"/>
              </a:tabLst>
            </a:pPr>
            <a:r>
              <a:rPr lang="en-US" altLang="en-US" i="1" dirty="0"/>
              <a:t>A</a:t>
            </a:r>
            <a:r>
              <a:rPr lang="en-US" altLang="en-US" i="1" baseline="-25000" dirty="0"/>
              <a:t>i </a:t>
            </a:r>
            <a:r>
              <a:rPr lang="en-US" altLang="en-US" dirty="0"/>
              <a:t>represents an attribute</a:t>
            </a:r>
          </a:p>
          <a:p>
            <a:pPr lvl="1">
              <a:tabLst>
                <a:tab pos="1541860" algn="l"/>
              </a:tabLst>
            </a:pPr>
            <a:r>
              <a:rPr lang="en-US" altLang="en-US" i="1" dirty="0" err="1"/>
              <a:t>R</a:t>
            </a:r>
            <a:r>
              <a:rPr lang="en-US" altLang="en-US" i="1" baseline="-25000" dirty="0" err="1"/>
              <a:t>i</a:t>
            </a:r>
            <a:r>
              <a:rPr lang="en-US" altLang="en-US" i="1" baseline="-25000" dirty="0"/>
              <a:t> </a:t>
            </a:r>
            <a:r>
              <a:rPr lang="en-US" altLang="en-US" dirty="0"/>
              <a:t>represents a relation</a:t>
            </a:r>
          </a:p>
          <a:p>
            <a:pPr lvl="1">
              <a:tabLst>
                <a:tab pos="1541860" algn="l"/>
              </a:tabLst>
            </a:pPr>
            <a:r>
              <a:rPr lang="en-US" altLang="en-US" i="1" dirty="0"/>
              <a:t>P</a:t>
            </a:r>
            <a:r>
              <a:rPr lang="en-US" altLang="en-US" dirty="0"/>
              <a:t> is a predicate.</a:t>
            </a:r>
          </a:p>
          <a:p>
            <a:pPr>
              <a:tabLst>
                <a:tab pos="1541860" algn="l"/>
              </a:tabLst>
            </a:pPr>
            <a:r>
              <a:rPr lang="en-US" altLang="en-US" dirty="0"/>
              <a:t>The result of an SQL query is a relation.</a:t>
            </a:r>
          </a:p>
        </p:txBody>
      </p:sp>
      <p:sp>
        <p:nvSpPr>
          <p:cNvPr id="2" name="TextBox 1">
            <a:extLst>
              <a:ext uri="{FF2B5EF4-FFF2-40B4-BE49-F238E27FC236}">
                <a16:creationId xmlns:a16="http://schemas.microsoft.com/office/drawing/2014/main" id="{2B296CF5-6CE9-A64F-B447-148D726925EB}"/>
              </a:ext>
            </a:extLst>
          </p:cNvPr>
          <p:cNvSpPr txBox="1"/>
          <p:nvPr/>
        </p:nvSpPr>
        <p:spPr>
          <a:xfrm>
            <a:off x="381001" y="3257550"/>
            <a:ext cx="8001000" cy="923330"/>
          </a:xfrm>
          <a:prstGeom prst="rect">
            <a:avLst/>
          </a:prstGeom>
          <a:noFill/>
        </p:spPr>
        <p:txBody>
          <a:bodyPr wrap="squar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Note:</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The SELECT ... FROM ... WHERE ... Combines two relational operators, </a:t>
            </a:r>
            <a:r>
              <a:rPr kumimoji="0" lang="en-US" altLang="en-US" sz="1800" b="0" i="1" u="none" strike="noStrike" kern="1200" cap="none" spc="0" normalizeH="0" baseline="0" noProof="0" dirty="0">
                <a:ln>
                  <a:noFill/>
                </a:ln>
                <a:solidFill>
                  <a:srgbClr val="000000"/>
                </a:solidFill>
                <a:effectLst/>
                <a:uLnTx/>
                <a:uFillTx/>
                <a:latin typeface="Calibri" charset="0"/>
                <a:ea typeface="ＭＳ Ｐゴシック" charset="-128"/>
                <a:cs typeface="+mn-cs"/>
                <a:sym typeface="Symbol" panose="05050102010706020507" pitchFamily="18" charset="2"/>
              </a:rPr>
              <a:t></a:t>
            </a:r>
            <a:r>
              <a:rPr kumimoji="0" lang="en-US" alt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sym typeface="Symbol" panose="05050102010706020507" pitchFamily="18" charset="2"/>
              </a:rPr>
              <a:t>  and .</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alt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sym typeface="Symbol" panose="05050102010706020507" pitchFamily="18" charset="2"/>
              </a:rPr>
              <a:t>Actually, it also combines other operators, e.g. </a:t>
            </a:r>
            <a:r>
              <a:rPr kumimoji="0" lang="en-US" alt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x</a:t>
            </a:r>
            <a:endPar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946538113"/>
      </p:ext>
    </p:extLst>
  </p:cSld>
  <p:clrMapOvr>
    <a:masterClrMapping/>
  </p:clrMapOvr>
  <p:transition spd="slow"/>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0146"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dirty="0"/>
              <a:t>The select Clause</a:t>
            </a:r>
          </a:p>
        </p:txBody>
      </p:sp>
      <p:sp>
        <p:nvSpPr>
          <p:cNvPr id="15362" name="Rectangle 3"/>
          <p:cNvSpPr>
            <a:spLocks noGrp="1" noChangeArrowheads="1"/>
          </p:cNvSpPr>
          <p:nvPr>
            <p:ph type="body" idx="1"/>
          </p:nvPr>
        </p:nvSpPr>
        <p:spPr>
          <a:xfrm>
            <a:off x="1719263" y="829867"/>
            <a:ext cx="5695811" cy="3394662"/>
          </a:xfrm>
        </p:spPr>
        <p:txBody>
          <a:bodyPr vert="horz" wrap="square" lIns="67866" tIns="33338" rIns="67866" bIns="33338" numCol="1" anchor="t" anchorCtr="0" compatLnSpc="1">
            <a:prstTxWarp prst="textNoShape">
              <a:avLst/>
            </a:prstTxWarp>
          </a:bodyPr>
          <a:lstStyle/>
          <a:p>
            <a:pPr>
              <a:tabLst>
                <a:tab pos="1541860" algn="l"/>
              </a:tabLst>
            </a:pPr>
            <a:r>
              <a:rPr lang="en-US" altLang="en-US" dirty="0"/>
              <a:t>The </a:t>
            </a:r>
            <a:r>
              <a:rPr lang="en-US" altLang="en-US" b="1" dirty="0"/>
              <a:t>select</a:t>
            </a:r>
            <a:r>
              <a:rPr lang="en-US" altLang="en-US" dirty="0"/>
              <a:t> clause lists the attributes desired in the result of a query</a:t>
            </a:r>
          </a:p>
          <a:p>
            <a:pPr lvl="1">
              <a:tabLst>
                <a:tab pos="1541860" algn="l"/>
              </a:tabLst>
            </a:pPr>
            <a:r>
              <a:rPr lang="en-US" altLang="en-US" dirty="0"/>
              <a:t>corresponds to the projection operation of the relational algebra</a:t>
            </a:r>
          </a:p>
          <a:p>
            <a:pPr>
              <a:lnSpc>
                <a:spcPct val="110000"/>
              </a:lnSpc>
              <a:tabLst>
                <a:tab pos="1541860" algn="l"/>
              </a:tabLst>
            </a:pPr>
            <a:r>
              <a:rPr lang="en-US" altLang="en-US" dirty="0"/>
              <a:t>Example: find the names of all instructors:</a:t>
            </a:r>
            <a:br>
              <a:rPr lang="en-US" altLang="en-US" dirty="0"/>
            </a:br>
            <a:r>
              <a:rPr lang="en-US" altLang="en-US" dirty="0"/>
              <a:t>		</a:t>
            </a:r>
            <a:r>
              <a:rPr lang="en-US" altLang="en-US" b="1" dirty="0"/>
              <a:t>select </a:t>
            </a:r>
            <a:r>
              <a:rPr lang="en-US" altLang="en-US" i="1" dirty="0"/>
              <a:t>name</a:t>
            </a:r>
            <a:br>
              <a:rPr lang="en-US" altLang="en-US" dirty="0"/>
            </a:br>
            <a:r>
              <a:rPr lang="en-US" altLang="en-US" dirty="0"/>
              <a:t>		</a:t>
            </a:r>
            <a:r>
              <a:rPr lang="en-US" altLang="en-US" b="1" dirty="0"/>
              <a:t>from </a:t>
            </a:r>
            <a:r>
              <a:rPr lang="en-US" altLang="en-US" i="1" dirty="0"/>
              <a:t>instructor</a:t>
            </a:r>
          </a:p>
          <a:p>
            <a:pPr>
              <a:tabLst>
                <a:tab pos="1541860" algn="l"/>
              </a:tabLst>
            </a:pPr>
            <a:r>
              <a:rPr lang="en-US" altLang="en-US" dirty="0"/>
              <a:t>NOTE:  SQL names are case insensitive (i.e., you may use upper- or lower-case letters.)  </a:t>
            </a:r>
          </a:p>
          <a:p>
            <a:pPr lvl="1">
              <a:tabLst>
                <a:tab pos="1541860" algn="l"/>
              </a:tabLst>
            </a:pPr>
            <a:r>
              <a:rPr lang="en-US" altLang="en-US" dirty="0"/>
              <a:t>E.g.,  </a:t>
            </a:r>
            <a:r>
              <a:rPr lang="en-US" altLang="en-US" i="1" dirty="0"/>
              <a:t>Name</a:t>
            </a:r>
            <a:r>
              <a:rPr lang="en-US" altLang="en-US" dirty="0"/>
              <a:t> ≡ </a:t>
            </a:r>
            <a:r>
              <a:rPr lang="en-US" altLang="en-US" i="1" dirty="0"/>
              <a:t>NAME</a:t>
            </a:r>
            <a:r>
              <a:rPr lang="en-US" altLang="en-US" dirty="0"/>
              <a:t> ≡ </a:t>
            </a:r>
            <a:r>
              <a:rPr lang="en-US" altLang="en-US" i="1" dirty="0"/>
              <a:t>name</a:t>
            </a:r>
          </a:p>
          <a:p>
            <a:pPr lvl="1">
              <a:tabLst>
                <a:tab pos="1541860" algn="l"/>
              </a:tabLst>
            </a:pPr>
            <a:r>
              <a:rPr lang="en-US" altLang="en-US" dirty="0"/>
              <a:t>Some people use upper case wherever we use bold font.</a:t>
            </a:r>
          </a:p>
        </p:txBody>
      </p:sp>
    </p:spTree>
    <p:extLst>
      <p:ext uri="{BB962C8B-B14F-4D97-AF65-F5344CB8AC3E}">
        <p14:creationId xmlns:p14="http://schemas.microsoft.com/office/powerpoint/2010/main" val="4115695247"/>
      </p:ext>
    </p:extLst>
  </p:cSld>
  <p:clrMapOvr>
    <a:masterClrMapping/>
  </p:clrMapOvr>
  <p:transition spd="slow"/>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2194"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dirty="0"/>
              <a:t>The select Clause (Cont.)</a:t>
            </a:r>
          </a:p>
        </p:txBody>
      </p:sp>
      <p:sp>
        <p:nvSpPr>
          <p:cNvPr id="16386" name="Rectangle 3"/>
          <p:cNvSpPr>
            <a:spLocks noGrp="1" noChangeArrowheads="1"/>
          </p:cNvSpPr>
          <p:nvPr>
            <p:ph type="body" idx="1"/>
          </p:nvPr>
        </p:nvSpPr>
        <p:spPr>
          <a:xfrm>
            <a:off x="1719262" y="829866"/>
            <a:ext cx="5689153" cy="3657600"/>
          </a:xfrm>
        </p:spPr>
        <p:txBody>
          <a:bodyPr vert="horz" wrap="square" lIns="67866" tIns="33338" rIns="67866" bIns="33338" numCol="1" anchor="t" anchorCtr="0" compatLnSpc="1">
            <a:prstTxWarp prst="textNoShape">
              <a:avLst/>
            </a:prstTxWarp>
          </a:bodyPr>
          <a:lstStyle/>
          <a:p>
            <a:pPr>
              <a:tabLst>
                <a:tab pos="1541860" algn="l"/>
              </a:tabLst>
            </a:pPr>
            <a:r>
              <a:rPr lang="en-US" altLang="en-US" dirty="0"/>
              <a:t>SQL allows duplicates in relations as well as in query results.</a:t>
            </a:r>
          </a:p>
          <a:p>
            <a:pPr>
              <a:tabLst>
                <a:tab pos="1541860" algn="l"/>
              </a:tabLst>
            </a:pPr>
            <a:r>
              <a:rPr lang="en-US" altLang="en-US" dirty="0"/>
              <a:t>To force the elimination of duplicates, insert the keyword </a:t>
            </a:r>
            <a:r>
              <a:rPr lang="en-US" altLang="en-US" b="1" dirty="0">
                <a:solidFill>
                  <a:srgbClr val="002060"/>
                </a:solidFill>
              </a:rPr>
              <a:t>distinct</a:t>
            </a:r>
            <a:r>
              <a:rPr lang="en-US" altLang="en-US" b="1" dirty="0">
                <a:solidFill>
                  <a:schemeClr val="tx2"/>
                </a:solidFill>
              </a:rPr>
              <a:t> </a:t>
            </a:r>
            <a:r>
              <a:rPr lang="en-US" altLang="en-US" dirty="0"/>
              <a:t>after select</a:t>
            </a:r>
            <a:r>
              <a:rPr lang="en-US" altLang="en-US" b="1" dirty="0"/>
              <a:t>.</a:t>
            </a:r>
          </a:p>
          <a:p>
            <a:pPr>
              <a:tabLst>
                <a:tab pos="1541860" algn="l"/>
              </a:tabLst>
            </a:pPr>
            <a:r>
              <a:rPr lang="en-US" altLang="en-US" dirty="0"/>
              <a:t>Find the department names of all instructors, and remove duplicates</a:t>
            </a:r>
          </a:p>
          <a:p>
            <a:pPr>
              <a:buNone/>
              <a:tabLst>
                <a:tab pos="1541860" algn="l"/>
              </a:tabLst>
            </a:pPr>
            <a:r>
              <a:rPr lang="en-US" altLang="en-US" dirty="0"/>
              <a:t>		</a:t>
            </a:r>
            <a:r>
              <a:rPr lang="en-US" altLang="en-US" b="1" dirty="0"/>
              <a:t>select distinct </a:t>
            </a:r>
            <a:r>
              <a:rPr lang="en-US" altLang="en-US" i="1" dirty="0"/>
              <a:t>dept_name</a:t>
            </a:r>
            <a:br>
              <a:rPr lang="en-US" altLang="en-US" dirty="0"/>
            </a:br>
            <a:r>
              <a:rPr lang="en-US" altLang="en-US" dirty="0"/>
              <a:t>	</a:t>
            </a:r>
            <a:r>
              <a:rPr lang="en-US" altLang="en-US" b="1" dirty="0"/>
              <a:t>from </a:t>
            </a:r>
            <a:r>
              <a:rPr lang="en-US" altLang="en-US" i="1" dirty="0"/>
              <a:t>instructor</a:t>
            </a:r>
          </a:p>
          <a:p>
            <a:pPr>
              <a:tabLst>
                <a:tab pos="1541860" algn="l"/>
              </a:tabLst>
            </a:pPr>
            <a:r>
              <a:rPr lang="en-US" altLang="en-US" dirty="0"/>
              <a:t>The keyword </a:t>
            </a:r>
            <a:r>
              <a:rPr lang="en-US" altLang="en-US" b="1" dirty="0"/>
              <a:t>all </a:t>
            </a:r>
            <a:r>
              <a:rPr lang="en-US" altLang="en-US" dirty="0"/>
              <a:t>specifies that duplicates should not be removed.</a:t>
            </a:r>
            <a:br>
              <a:rPr lang="en-US" altLang="en-US" dirty="0"/>
            </a:br>
            <a:r>
              <a:rPr lang="en-US" altLang="en-US" sz="600" dirty="0"/>
              <a:t> </a:t>
            </a:r>
          </a:p>
          <a:p>
            <a:pPr>
              <a:buNone/>
              <a:tabLst>
                <a:tab pos="1541860" algn="l"/>
              </a:tabLst>
            </a:pPr>
            <a:r>
              <a:rPr lang="en-US" altLang="en-US" dirty="0"/>
              <a:t>		</a:t>
            </a:r>
            <a:r>
              <a:rPr lang="en-US" altLang="en-US" b="1" dirty="0"/>
              <a:t>select all</a:t>
            </a:r>
            <a:r>
              <a:rPr lang="en-US" altLang="en-US" dirty="0"/>
              <a:t> </a:t>
            </a:r>
            <a:r>
              <a:rPr lang="en-US" altLang="en-US" i="1" dirty="0"/>
              <a:t>dept_name</a:t>
            </a:r>
            <a:br>
              <a:rPr lang="en-US" altLang="en-US" i="1" dirty="0"/>
            </a:br>
            <a:r>
              <a:rPr lang="en-US" altLang="en-US" i="1" dirty="0"/>
              <a:t>	</a:t>
            </a:r>
            <a:r>
              <a:rPr lang="en-US" altLang="en-US" b="1" dirty="0"/>
              <a:t>from </a:t>
            </a:r>
            <a:r>
              <a:rPr lang="en-US" altLang="en-US" i="1" dirty="0"/>
              <a:t>instructor</a:t>
            </a:r>
          </a:p>
        </p:txBody>
      </p:sp>
    </p:spTree>
    <p:extLst>
      <p:ext uri="{BB962C8B-B14F-4D97-AF65-F5344CB8AC3E}">
        <p14:creationId xmlns:p14="http://schemas.microsoft.com/office/powerpoint/2010/main" val="1230071646"/>
      </p:ext>
    </p:extLst>
  </p:cSld>
  <p:clrMapOvr>
    <a:masterClrMapping/>
  </p:clrMapOvr>
  <p:transition spd="slow"/>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242"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dirty="0"/>
              <a:t>The select Clause (Cont.)</a:t>
            </a:r>
          </a:p>
        </p:txBody>
      </p:sp>
      <p:sp>
        <p:nvSpPr>
          <p:cNvPr id="17410" name="Rectangle 3"/>
          <p:cNvSpPr>
            <a:spLocks noGrp="1" noChangeArrowheads="1"/>
          </p:cNvSpPr>
          <p:nvPr>
            <p:ph type="body" idx="1"/>
          </p:nvPr>
        </p:nvSpPr>
        <p:spPr>
          <a:xfrm>
            <a:off x="1719263" y="829867"/>
            <a:ext cx="5642545" cy="3751278"/>
          </a:xfrm>
        </p:spPr>
        <p:txBody>
          <a:bodyPr vert="horz" wrap="square" lIns="67866" tIns="33338" rIns="67866" bIns="33338" numCol="1" anchor="t" anchorCtr="0" compatLnSpc="1">
            <a:prstTxWarp prst="textNoShape">
              <a:avLst/>
            </a:prstTxWarp>
          </a:bodyPr>
          <a:lstStyle/>
          <a:p>
            <a:pPr>
              <a:tabLst>
                <a:tab pos="1541860" algn="l"/>
              </a:tabLst>
            </a:pPr>
            <a:r>
              <a:rPr lang="en-US" altLang="en-US" dirty="0"/>
              <a:t>An asterisk in the select clause denotes “all attributes”</a:t>
            </a:r>
          </a:p>
          <a:p>
            <a:pPr>
              <a:buNone/>
              <a:tabLst>
                <a:tab pos="1541860" algn="l"/>
              </a:tabLst>
            </a:pPr>
            <a:r>
              <a:rPr lang="en-US" altLang="en-US" b="1" dirty="0"/>
              <a:t>			select </a:t>
            </a:r>
            <a:r>
              <a:rPr lang="en-US" altLang="en-US" dirty="0"/>
              <a:t>*</a:t>
            </a:r>
            <a:br>
              <a:rPr lang="en-US" altLang="en-US" dirty="0"/>
            </a:br>
            <a:r>
              <a:rPr lang="en-US" altLang="en-US" dirty="0"/>
              <a:t>		</a:t>
            </a:r>
            <a:r>
              <a:rPr lang="en-US" altLang="en-US" b="1" dirty="0"/>
              <a:t>from </a:t>
            </a:r>
            <a:r>
              <a:rPr lang="en-US" altLang="en-US" i="1" dirty="0"/>
              <a:t>instructor</a:t>
            </a:r>
          </a:p>
          <a:p>
            <a:pPr>
              <a:tabLst>
                <a:tab pos="1541860" algn="l"/>
              </a:tabLst>
            </a:pPr>
            <a:r>
              <a:rPr lang="en-US" altLang="en-US" dirty="0"/>
              <a:t>An attribute can be a literal  with  no </a:t>
            </a:r>
            <a:r>
              <a:rPr lang="en-US" altLang="en-US" b="1" dirty="0"/>
              <a:t>from  </a:t>
            </a:r>
            <a:r>
              <a:rPr lang="en-US" altLang="en-US" dirty="0"/>
              <a:t>clause</a:t>
            </a:r>
          </a:p>
          <a:p>
            <a:pPr>
              <a:buNone/>
              <a:tabLst>
                <a:tab pos="1541860" algn="l"/>
              </a:tabLst>
            </a:pPr>
            <a:r>
              <a:rPr lang="en-US" altLang="en-US" b="1" dirty="0"/>
              <a:t>			select  </a:t>
            </a:r>
            <a:r>
              <a:rPr lang="en-US" altLang="ja-JP" dirty="0"/>
              <a:t>'</a:t>
            </a:r>
            <a:r>
              <a:rPr lang="en-US" altLang="en-US" dirty="0"/>
              <a:t>437</a:t>
            </a:r>
            <a:r>
              <a:rPr lang="en-US" altLang="ja-JP" dirty="0"/>
              <a:t>'</a:t>
            </a:r>
            <a:endParaRPr lang="en-US" altLang="en-US" dirty="0"/>
          </a:p>
          <a:p>
            <a:pPr lvl="1">
              <a:tabLst>
                <a:tab pos="1541860" algn="l"/>
              </a:tabLst>
            </a:pPr>
            <a:r>
              <a:rPr lang="en-US" altLang="en-US" dirty="0"/>
              <a:t>Results is a table with one column and a single row with value “437”</a:t>
            </a:r>
          </a:p>
          <a:p>
            <a:pPr lvl="1">
              <a:tabLst>
                <a:tab pos="1541860" algn="l"/>
              </a:tabLst>
            </a:pPr>
            <a:r>
              <a:rPr lang="en-US" altLang="en-US" dirty="0"/>
              <a:t>Can give the column a name using:</a:t>
            </a:r>
          </a:p>
          <a:p>
            <a:pPr lvl="1">
              <a:buNone/>
              <a:tabLst>
                <a:tab pos="1541860" algn="l"/>
              </a:tabLst>
            </a:pPr>
            <a:r>
              <a:rPr lang="en-US" altLang="en-US" dirty="0"/>
              <a:t>                    </a:t>
            </a:r>
            <a:r>
              <a:rPr lang="en-US" altLang="en-US" b="1" dirty="0"/>
              <a:t>select </a:t>
            </a:r>
            <a:r>
              <a:rPr lang="en-US" altLang="en-US" dirty="0"/>
              <a:t>'437' </a:t>
            </a:r>
            <a:r>
              <a:rPr lang="en-US" altLang="en-US" b="1" dirty="0"/>
              <a:t>as </a:t>
            </a:r>
            <a:r>
              <a:rPr lang="en-US" altLang="en-US" i="1" dirty="0"/>
              <a:t>FOO</a:t>
            </a:r>
            <a:r>
              <a:rPr lang="en-US" altLang="en-US" dirty="0"/>
              <a:t>	</a:t>
            </a:r>
            <a:endParaRPr lang="en-US" altLang="en-US" i="1" dirty="0"/>
          </a:p>
          <a:p>
            <a:pPr>
              <a:tabLst>
                <a:tab pos="1541860" algn="l"/>
              </a:tabLst>
            </a:pPr>
            <a:r>
              <a:rPr lang="en-US" altLang="en-US" dirty="0"/>
              <a:t>An attribute can be a literal with </a:t>
            </a:r>
            <a:r>
              <a:rPr lang="en-US" altLang="en-US" b="1" dirty="0"/>
              <a:t>from  </a:t>
            </a:r>
            <a:r>
              <a:rPr lang="en-US" altLang="en-US" dirty="0"/>
              <a:t>clause</a:t>
            </a:r>
          </a:p>
          <a:p>
            <a:pPr>
              <a:buNone/>
              <a:tabLst>
                <a:tab pos="1541860" algn="l"/>
              </a:tabLst>
            </a:pPr>
            <a:r>
              <a:rPr lang="en-US" altLang="en-US" b="1" dirty="0"/>
              <a:t>			select  </a:t>
            </a:r>
            <a:r>
              <a:rPr lang="en-US" altLang="en-US" dirty="0"/>
              <a:t>'A'</a:t>
            </a:r>
            <a:br>
              <a:rPr lang="en-US" altLang="en-US" dirty="0"/>
            </a:br>
            <a:r>
              <a:rPr lang="en-US" altLang="en-US" dirty="0"/>
              <a:t>		</a:t>
            </a:r>
            <a:r>
              <a:rPr lang="en-US" altLang="en-US" b="1" dirty="0"/>
              <a:t>from </a:t>
            </a:r>
            <a:r>
              <a:rPr lang="en-US" altLang="en-US" i="1" dirty="0"/>
              <a:t>instructor</a:t>
            </a:r>
          </a:p>
          <a:p>
            <a:pPr lvl="1">
              <a:tabLst>
                <a:tab pos="1541860" algn="l"/>
              </a:tabLst>
            </a:pPr>
            <a:r>
              <a:rPr lang="en-US" altLang="en-US" dirty="0"/>
              <a:t>Result is a table with one column and </a:t>
            </a:r>
            <a:r>
              <a:rPr lang="en-US" altLang="en-US" i="1" dirty="0"/>
              <a:t>N</a:t>
            </a:r>
            <a:r>
              <a:rPr lang="en-US" altLang="en-US" dirty="0"/>
              <a:t> rows (number of tuples in the </a:t>
            </a:r>
            <a:r>
              <a:rPr lang="en-US" altLang="en-US" i="1" dirty="0"/>
              <a:t>instructors</a:t>
            </a:r>
            <a:r>
              <a:rPr lang="en-US" altLang="en-US" dirty="0"/>
              <a:t> table), each row with value “A”</a:t>
            </a:r>
          </a:p>
        </p:txBody>
      </p:sp>
    </p:spTree>
    <p:extLst>
      <p:ext uri="{BB962C8B-B14F-4D97-AF65-F5344CB8AC3E}">
        <p14:creationId xmlns:p14="http://schemas.microsoft.com/office/powerpoint/2010/main" val="1429124170"/>
      </p:ext>
    </p:extLst>
  </p:cSld>
  <p:clrMapOvr>
    <a:masterClrMapping/>
  </p:clrMapOvr>
  <p:transition spd="slow"/>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242" name="Rectangle 2"/>
          <p:cNvSpPr>
            <a:spLocks noGrp="1" noChangeArrowheads="1"/>
          </p:cNvSpPr>
          <p:nvPr>
            <p:ph type="title"/>
          </p:nvPr>
        </p:nvSpPr>
        <p:spPr>
          <a:xfrm>
            <a:off x="1719263" y="151274"/>
            <a:ext cx="6057900" cy="457200"/>
          </a:xfrm>
        </p:spPr>
        <p:txBody>
          <a:bodyPr vert="horz" wrap="square" lIns="67866" tIns="33338" rIns="67866" bIns="33338" numCol="1" anchor="ctr" anchorCtr="0" compatLnSpc="1">
            <a:prstTxWarp prst="textNoShape">
              <a:avLst/>
            </a:prstTxWarp>
          </a:bodyPr>
          <a:lstStyle/>
          <a:p>
            <a:r>
              <a:rPr lang="en-US" altLang="en-US" dirty="0"/>
              <a:t>The select Clause (Cont.)</a:t>
            </a:r>
          </a:p>
        </p:txBody>
      </p:sp>
      <p:sp>
        <p:nvSpPr>
          <p:cNvPr id="18434" name="Rectangle 3"/>
          <p:cNvSpPr>
            <a:spLocks noGrp="1" noChangeArrowheads="1"/>
          </p:cNvSpPr>
          <p:nvPr>
            <p:ph type="body" idx="1"/>
          </p:nvPr>
        </p:nvSpPr>
        <p:spPr>
          <a:xfrm>
            <a:off x="1719263" y="829867"/>
            <a:ext cx="5689152" cy="3385518"/>
          </a:xfrm>
        </p:spPr>
        <p:txBody>
          <a:bodyPr vert="horz" wrap="square" lIns="67866" tIns="33338" rIns="67866" bIns="33338" numCol="1" anchor="t" anchorCtr="0" compatLnSpc="1">
            <a:prstTxWarp prst="textNoShape">
              <a:avLst/>
            </a:prstTxWarp>
          </a:bodyPr>
          <a:lstStyle/>
          <a:p>
            <a:pPr>
              <a:tabLst>
                <a:tab pos="1541860" algn="l"/>
              </a:tabLst>
            </a:pPr>
            <a:r>
              <a:rPr lang="en-US" altLang="en-US" dirty="0"/>
              <a:t>The </a:t>
            </a:r>
            <a:r>
              <a:rPr lang="en-US" altLang="en-US" b="1" dirty="0">
                <a:solidFill>
                  <a:srgbClr val="002060"/>
                </a:solidFill>
              </a:rPr>
              <a:t>select</a:t>
            </a:r>
            <a:r>
              <a:rPr lang="en-US" altLang="en-US" dirty="0">
                <a:solidFill>
                  <a:srgbClr val="002060"/>
                </a:solidFill>
              </a:rPr>
              <a:t> </a:t>
            </a:r>
            <a:r>
              <a:rPr lang="en-US" altLang="en-US" dirty="0"/>
              <a:t>clause can contain arithmetic expressions involving the operation, +, –, </a:t>
            </a:r>
            <a:r>
              <a:rPr lang="en-US" altLang="en-US" dirty="0">
                <a:latin typeface="Symbol" panose="05050102010706020507" pitchFamily="18" charset="2"/>
              </a:rPr>
              <a:t></a:t>
            </a:r>
            <a:r>
              <a:rPr lang="en-US" altLang="en-US" dirty="0"/>
              <a:t>, and /, and operating on constants or attributes of tuples.</a:t>
            </a:r>
          </a:p>
          <a:p>
            <a:pPr lvl="1">
              <a:tabLst>
                <a:tab pos="1541860" algn="l"/>
              </a:tabLst>
            </a:pPr>
            <a:r>
              <a:rPr lang="en-US" altLang="en-US" dirty="0"/>
              <a:t>The query: </a:t>
            </a:r>
          </a:p>
          <a:p>
            <a:pPr lvl="1">
              <a:buNone/>
              <a:tabLst>
                <a:tab pos="1541860" algn="l"/>
              </a:tabLst>
            </a:pPr>
            <a:r>
              <a:rPr lang="en-US" altLang="en-US" b="1" dirty="0"/>
              <a:t>	                  select</a:t>
            </a:r>
            <a:r>
              <a:rPr lang="en-US" altLang="en-US" dirty="0"/>
              <a:t> </a:t>
            </a:r>
            <a:r>
              <a:rPr lang="en-US" altLang="en-US" i="1" dirty="0"/>
              <a:t>ID, name, salary/12</a:t>
            </a:r>
            <a:br>
              <a:rPr lang="en-US" altLang="en-US" dirty="0"/>
            </a:br>
            <a:r>
              <a:rPr lang="en-US" altLang="en-US" dirty="0"/>
              <a:t>                  </a:t>
            </a:r>
            <a:r>
              <a:rPr lang="en-US" altLang="en-US" b="1" dirty="0"/>
              <a:t>from </a:t>
            </a:r>
            <a:r>
              <a:rPr lang="en-US" altLang="en-US" i="1" dirty="0"/>
              <a:t>instructor</a:t>
            </a:r>
          </a:p>
          <a:p>
            <a:pPr lvl="1">
              <a:buNone/>
              <a:tabLst>
                <a:tab pos="1541860" algn="l"/>
              </a:tabLst>
            </a:pPr>
            <a:r>
              <a:rPr lang="en-US" altLang="en-US" i="1" dirty="0"/>
              <a:t>	</a:t>
            </a:r>
            <a:r>
              <a:rPr lang="en-US" altLang="en-US" dirty="0"/>
              <a:t>would return a relation that is the same as the </a:t>
            </a:r>
            <a:r>
              <a:rPr lang="en-US" altLang="en-US" i="1" dirty="0"/>
              <a:t>instructor </a:t>
            </a:r>
            <a:r>
              <a:rPr lang="en-US" altLang="en-US" dirty="0"/>
              <a:t>relation, except that the value of the attribute </a:t>
            </a:r>
            <a:r>
              <a:rPr lang="en-US" altLang="en-US" i="1" dirty="0"/>
              <a:t>salary </a:t>
            </a:r>
            <a:r>
              <a:rPr lang="en-US" altLang="en-US" dirty="0"/>
              <a:t>is divided by 12.</a:t>
            </a:r>
          </a:p>
          <a:p>
            <a:pPr lvl="1">
              <a:tabLst>
                <a:tab pos="1541860" algn="l"/>
              </a:tabLst>
            </a:pPr>
            <a:r>
              <a:rPr lang="en-US" altLang="en-US" dirty="0"/>
              <a:t>Can rename “s</a:t>
            </a:r>
            <a:r>
              <a:rPr lang="en-US" altLang="en-US" i="1" dirty="0"/>
              <a:t>alary/12” </a:t>
            </a:r>
            <a:r>
              <a:rPr lang="en-US" altLang="en-US" dirty="0"/>
              <a:t>using the </a:t>
            </a:r>
            <a:r>
              <a:rPr lang="en-US" altLang="en-US" b="1" dirty="0"/>
              <a:t>as </a:t>
            </a:r>
            <a:r>
              <a:rPr lang="en-US" altLang="en-US" dirty="0"/>
              <a:t>clause:</a:t>
            </a:r>
          </a:p>
          <a:p>
            <a:pPr lvl="1">
              <a:buNone/>
              <a:tabLst>
                <a:tab pos="1541860" algn="l"/>
              </a:tabLst>
            </a:pPr>
            <a:r>
              <a:rPr lang="en-US" altLang="en-US" i="1" dirty="0"/>
              <a:t>	        </a:t>
            </a:r>
            <a:r>
              <a:rPr lang="en-US" altLang="en-US" b="1" dirty="0"/>
              <a:t>select </a:t>
            </a:r>
            <a:r>
              <a:rPr lang="en-US" altLang="en-US" i="1" dirty="0"/>
              <a:t>ID, name, salary/12  </a:t>
            </a:r>
            <a:r>
              <a:rPr lang="en-US" altLang="en-US" b="1" dirty="0"/>
              <a:t>as </a:t>
            </a:r>
            <a:r>
              <a:rPr lang="en-US" altLang="en-US" i="1" dirty="0" err="1"/>
              <a:t>monthly_salary</a:t>
            </a:r>
            <a:br>
              <a:rPr lang="en-US" altLang="en-US" i="1" dirty="0"/>
            </a:br>
            <a:endParaRPr lang="en-US" altLang="en-US" dirty="0"/>
          </a:p>
          <a:p>
            <a:pPr lvl="1">
              <a:tabLst>
                <a:tab pos="1541860" algn="l"/>
              </a:tabLst>
            </a:pPr>
            <a:endParaRPr lang="en-US" altLang="en-US" dirty="0"/>
          </a:p>
          <a:p>
            <a:pPr lvl="1">
              <a:buNone/>
              <a:tabLst>
                <a:tab pos="1541860" algn="l"/>
              </a:tabLst>
            </a:pPr>
            <a:endParaRPr lang="en-US" altLang="en-US" dirty="0"/>
          </a:p>
          <a:p>
            <a:pPr>
              <a:buNone/>
              <a:tabLst>
                <a:tab pos="1541860" algn="l"/>
              </a:tabLst>
            </a:pPr>
            <a:endParaRPr lang="en-US" altLang="en-US" dirty="0"/>
          </a:p>
        </p:txBody>
      </p:sp>
    </p:spTree>
    <p:extLst>
      <p:ext uri="{BB962C8B-B14F-4D97-AF65-F5344CB8AC3E}">
        <p14:creationId xmlns:p14="http://schemas.microsoft.com/office/powerpoint/2010/main" val="320025328"/>
      </p:ext>
    </p:extLst>
  </p:cSld>
  <p:clrMapOvr>
    <a:masterClrMapping/>
  </p:clrMapOvr>
  <p:transition spd="slow"/>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6290"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dirty="0"/>
              <a:t>The where Clause</a:t>
            </a:r>
          </a:p>
        </p:txBody>
      </p:sp>
      <p:sp>
        <p:nvSpPr>
          <p:cNvPr id="19458" name="Rectangle 3"/>
          <p:cNvSpPr>
            <a:spLocks noGrp="1" noChangeArrowheads="1"/>
          </p:cNvSpPr>
          <p:nvPr>
            <p:ph type="body" idx="1"/>
          </p:nvPr>
        </p:nvSpPr>
        <p:spPr>
          <a:xfrm>
            <a:off x="1719262" y="829866"/>
            <a:ext cx="5769674" cy="3657600"/>
          </a:xfrm>
        </p:spPr>
        <p:txBody>
          <a:bodyPr vert="horz" wrap="square" lIns="67866" tIns="33338" rIns="67866" bIns="33338" numCol="1" anchor="t" anchorCtr="0" compatLnSpc="1">
            <a:prstTxWarp prst="textNoShape">
              <a:avLst/>
            </a:prstTxWarp>
          </a:bodyPr>
          <a:lstStyle/>
          <a:p>
            <a:pPr>
              <a:tabLst>
                <a:tab pos="983456" algn="l"/>
              </a:tabLst>
            </a:pPr>
            <a:r>
              <a:rPr lang="en-US" altLang="en-US" dirty="0"/>
              <a:t>The </a:t>
            </a:r>
            <a:r>
              <a:rPr lang="en-US" altLang="en-US" b="1" dirty="0">
                <a:solidFill>
                  <a:srgbClr val="002060"/>
                </a:solidFill>
              </a:rPr>
              <a:t>where</a:t>
            </a:r>
            <a:r>
              <a:rPr lang="en-US" altLang="en-US" b="1" dirty="0"/>
              <a:t> </a:t>
            </a:r>
            <a:r>
              <a:rPr lang="en-US" altLang="en-US" dirty="0"/>
              <a:t>clause specifies conditions that the result must satisfy</a:t>
            </a:r>
          </a:p>
          <a:p>
            <a:pPr lvl="1">
              <a:tabLst>
                <a:tab pos="983456" algn="l"/>
              </a:tabLst>
            </a:pPr>
            <a:r>
              <a:rPr lang="en-US" altLang="en-US" dirty="0"/>
              <a:t>Corresponds to the selection predicate of the relational algebra.  </a:t>
            </a:r>
          </a:p>
          <a:p>
            <a:pPr>
              <a:tabLst>
                <a:tab pos="983456" algn="l"/>
              </a:tabLst>
            </a:pPr>
            <a:r>
              <a:rPr lang="en-US" altLang="en-US" dirty="0"/>
              <a:t>To find all instructors in Comp. Sci. dept</a:t>
            </a:r>
          </a:p>
          <a:p>
            <a:pPr>
              <a:buNone/>
              <a:tabLst>
                <a:tab pos="983456" algn="l"/>
              </a:tabLst>
            </a:pPr>
            <a:r>
              <a:rPr lang="en-US" altLang="en-US" b="1" dirty="0"/>
              <a:t>		select </a:t>
            </a:r>
            <a:r>
              <a:rPr lang="en-US" altLang="en-US" i="1" dirty="0"/>
              <a:t>name</a:t>
            </a:r>
            <a:br>
              <a:rPr lang="en-US" altLang="en-US" i="1" dirty="0"/>
            </a:br>
            <a:r>
              <a:rPr lang="en-US" altLang="en-US" i="1" dirty="0"/>
              <a:t>	</a:t>
            </a:r>
            <a:r>
              <a:rPr lang="en-US" altLang="en-US" b="1" dirty="0"/>
              <a:t>from </a:t>
            </a:r>
            <a:r>
              <a:rPr lang="en-US" altLang="en-US" i="1" dirty="0"/>
              <a:t>instructor</a:t>
            </a:r>
            <a:br>
              <a:rPr lang="en-US" altLang="en-US" i="1" dirty="0"/>
            </a:br>
            <a:r>
              <a:rPr lang="en-US" altLang="en-US" i="1" dirty="0"/>
              <a:t>	</a:t>
            </a:r>
            <a:r>
              <a:rPr lang="en-US" altLang="en-US" b="1" dirty="0"/>
              <a:t>where </a:t>
            </a:r>
            <a:r>
              <a:rPr lang="en-US" altLang="en-US" i="1" dirty="0"/>
              <a:t>dept_name =</a:t>
            </a:r>
            <a:r>
              <a:rPr lang="en-US" altLang="en-US" dirty="0"/>
              <a:t> </a:t>
            </a:r>
            <a:r>
              <a:rPr lang="en-US" altLang="en-US" i="1" dirty="0"/>
              <a:t>'</a:t>
            </a:r>
            <a:r>
              <a:rPr lang="en-US" altLang="ja-JP" dirty="0"/>
              <a:t>Comp. Sci.'</a:t>
            </a:r>
          </a:p>
          <a:p>
            <a:pPr>
              <a:tabLst>
                <a:tab pos="983456" algn="l"/>
              </a:tabLst>
            </a:pPr>
            <a:r>
              <a:rPr lang="en-US" altLang="en-US" dirty="0"/>
              <a:t>SQL allows the use of the logical connectives </a:t>
            </a:r>
            <a:r>
              <a:rPr lang="en-US" altLang="en-US" b="1" dirty="0"/>
              <a:t> and, or, </a:t>
            </a:r>
            <a:r>
              <a:rPr lang="en-US" altLang="en-US" dirty="0"/>
              <a:t>and </a:t>
            </a:r>
            <a:r>
              <a:rPr lang="en-US" altLang="en-US" b="1" dirty="0"/>
              <a:t>not </a:t>
            </a:r>
            <a:endParaRPr lang="en-US" altLang="en-US" dirty="0"/>
          </a:p>
          <a:p>
            <a:pPr>
              <a:tabLst>
                <a:tab pos="983456" algn="l"/>
              </a:tabLst>
            </a:pPr>
            <a:r>
              <a:rPr lang="en-US" altLang="en-US" dirty="0"/>
              <a:t>The operands of the logical connectives can be expressions involving the comparison operators &lt;, &lt;=, &gt;, &gt;=, =, and &lt;&gt;.</a:t>
            </a:r>
          </a:p>
          <a:p>
            <a:pPr>
              <a:tabLst>
                <a:tab pos="983456" algn="l"/>
              </a:tabLst>
            </a:pPr>
            <a:r>
              <a:rPr lang="en-US" altLang="en-US" dirty="0"/>
              <a:t>Comparisons can be applied to results of arithmetic expressions</a:t>
            </a:r>
          </a:p>
          <a:p>
            <a:pPr>
              <a:tabLst>
                <a:tab pos="983456" algn="l"/>
              </a:tabLst>
            </a:pPr>
            <a:r>
              <a:rPr lang="en-US" altLang="en-US" dirty="0"/>
              <a:t>To find all instructors in Comp. Sci. dept with salary &gt; 80000</a:t>
            </a:r>
          </a:p>
          <a:p>
            <a:pPr lvl="1">
              <a:buNone/>
              <a:tabLst>
                <a:tab pos="983456" algn="l"/>
              </a:tabLst>
            </a:pPr>
            <a:r>
              <a:rPr lang="en-US" altLang="en-US" b="1" dirty="0"/>
              <a:t>		select </a:t>
            </a:r>
            <a:r>
              <a:rPr lang="en-US" altLang="en-US" i="1" dirty="0"/>
              <a:t>name</a:t>
            </a:r>
            <a:br>
              <a:rPr lang="en-US" altLang="en-US" i="1" dirty="0"/>
            </a:br>
            <a:r>
              <a:rPr lang="en-US" altLang="en-US" i="1" dirty="0"/>
              <a:t>	</a:t>
            </a:r>
            <a:r>
              <a:rPr lang="en-US" altLang="en-US" b="1" dirty="0"/>
              <a:t>from </a:t>
            </a:r>
            <a:r>
              <a:rPr lang="en-US" altLang="en-US" i="1" dirty="0"/>
              <a:t>instructor</a:t>
            </a:r>
            <a:br>
              <a:rPr lang="en-US" altLang="en-US" i="1" dirty="0"/>
            </a:br>
            <a:r>
              <a:rPr lang="en-US" altLang="en-US" i="1" dirty="0"/>
              <a:t>	</a:t>
            </a:r>
            <a:r>
              <a:rPr lang="en-US" altLang="en-US" b="1" dirty="0"/>
              <a:t>where </a:t>
            </a:r>
            <a:r>
              <a:rPr lang="en-US" altLang="en-US" i="1" dirty="0"/>
              <a:t>dept_name =</a:t>
            </a:r>
            <a:r>
              <a:rPr lang="en-US" altLang="en-US" dirty="0"/>
              <a:t> </a:t>
            </a:r>
            <a:r>
              <a:rPr lang="en-US" altLang="en-US" i="1" dirty="0"/>
              <a:t>'</a:t>
            </a:r>
            <a:r>
              <a:rPr lang="en-US" altLang="ja-JP" dirty="0"/>
              <a:t>Comp. Sci.'</a:t>
            </a:r>
            <a:r>
              <a:rPr lang="en-US" altLang="ja-JP" i="1" dirty="0"/>
              <a:t>  </a:t>
            </a:r>
            <a:r>
              <a:rPr lang="en-US" altLang="ja-JP" b="1" dirty="0"/>
              <a:t>and </a:t>
            </a:r>
            <a:r>
              <a:rPr lang="en-US" altLang="ja-JP" i="1" dirty="0"/>
              <a:t>salary </a:t>
            </a:r>
            <a:r>
              <a:rPr lang="en-US" altLang="ja-JP" dirty="0"/>
              <a:t>&gt; 80000</a:t>
            </a:r>
          </a:p>
          <a:p>
            <a:pPr>
              <a:buNone/>
              <a:tabLst>
                <a:tab pos="983456" algn="l"/>
              </a:tabLst>
            </a:pPr>
            <a:endParaRPr lang="en-US" altLang="en-US" dirty="0"/>
          </a:p>
        </p:txBody>
      </p:sp>
    </p:spTree>
    <p:extLst>
      <p:ext uri="{BB962C8B-B14F-4D97-AF65-F5344CB8AC3E}">
        <p14:creationId xmlns:p14="http://schemas.microsoft.com/office/powerpoint/2010/main" val="1356071468"/>
      </p:ext>
    </p:extLst>
  </p:cSld>
  <p:clrMapOvr>
    <a:masterClrMapping/>
  </p:clrMapOvr>
  <p:transition spd="slow"/>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2019985"/>
            <a:ext cx="914400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3600" dirty="0">
                <a:solidFill>
                  <a:schemeClr val="bg1"/>
                </a:solidFill>
              </a:rPr>
              <a:t>Introduction</a:t>
            </a:r>
          </a:p>
        </p:txBody>
      </p:sp>
      <p:sp>
        <p:nvSpPr>
          <p:cNvPr id="9" name="TextBox 9">
            <a:extLst>
              <a:ext uri="{FF2B5EF4-FFF2-40B4-BE49-F238E27FC236}">
                <a16:creationId xmlns:a16="http://schemas.microsoft.com/office/drawing/2014/main" id="{5B759205-0568-4212-B25B-D0844C69C118}"/>
              </a:ext>
            </a:extLst>
          </p:cNvPr>
          <p:cNvSpPr txBox="1">
            <a:spLocks noChangeArrowheads="1"/>
          </p:cNvSpPr>
          <p:nvPr/>
        </p:nvSpPr>
        <p:spPr bwMode="auto">
          <a:xfrm>
            <a:off x="0" y="4695825"/>
            <a:ext cx="6781800" cy="3502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8</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W4111_002_2024_1: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2377482165"/>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98338"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a:t>The from Clause</a:t>
            </a:r>
          </a:p>
        </p:txBody>
      </p:sp>
      <p:sp>
        <p:nvSpPr>
          <p:cNvPr id="20482" name="Rectangle 3"/>
          <p:cNvSpPr>
            <a:spLocks noGrp="1" noChangeArrowheads="1"/>
          </p:cNvSpPr>
          <p:nvPr>
            <p:ph type="body" idx="1"/>
          </p:nvPr>
        </p:nvSpPr>
        <p:spPr>
          <a:xfrm>
            <a:off x="1719263" y="829867"/>
            <a:ext cx="5702469" cy="3650694"/>
          </a:xfrm>
        </p:spPr>
        <p:txBody>
          <a:bodyPr vert="horz" wrap="square" lIns="67866" tIns="33338" rIns="67866" bIns="33338" numCol="1" anchor="t" anchorCtr="0" compatLnSpc="1">
            <a:prstTxWarp prst="textNoShape">
              <a:avLst/>
            </a:prstTxWarp>
          </a:bodyPr>
          <a:lstStyle/>
          <a:p>
            <a:pPr>
              <a:tabLst>
                <a:tab pos="476250" algn="l"/>
                <a:tab pos="1802606" algn="l"/>
              </a:tabLst>
            </a:pPr>
            <a:r>
              <a:rPr lang="en-US" altLang="en-US" dirty="0"/>
              <a:t>The </a:t>
            </a:r>
            <a:r>
              <a:rPr lang="en-US" altLang="en-US" b="1" dirty="0">
                <a:solidFill>
                  <a:srgbClr val="002060"/>
                </a:solidFill>
              </a:rPr>
              <a:t>from</a:t>
            </a:r>
            <a:r>
              <a:rPr lang="en-US" altLang="en-US" b="1" dirty="0"/>
              <a:t> </a:t>
            </a:r>
            <a:r>
              <a:rPr lang="en-US" altLang="en-US" dirty="0"/>
              <a:t>clause lists the relations involved in the query</a:t>
            </a:r>
          </a:p>
          <a:p>
            <a:pPr lvl="1">
              <a:tabLst>
                <a:tab pos="476250" algn="l"/>
                <a:tab pos="1802606" algn="l"/>
              </a:tabLst>
            </a:pPr>
            <a:r>
              <a:rPr lang="en-US" altLang="en-US" dirty="0"/>
              <a:t>Corresponds to the Cartesian product operation of the relational algebra.</a:t>
            </a:r>
          </a:p>
          <a:p>
            <a:pPr>
              <a:tabLst>
                <a:tab pos="476250" algn="l"/>
                <a:tab pos="1802606" algn="l"/>
              </a:tabLst>
            </a:pPr>
            <a:r>
              <a:rPr lang="en-US" altLang="en-US" dirty="0"/>
              <a:t>Find the Cartesian product </a:t>
            </a:r>
            <a:r>
              <a:rPr lang="en-US" altLang="en-US" i="1" dirty="0"/>
              <a:t>instructor X teaches</a:t>
            </a:r>
            <a:endParaRPr lang="en-US" altLang="en-US" dirty="0"/>
          </a:p>
          <a:p>
            <a:pPr>
              <a:buNone/>
              <a:tabLst>
                <a:tab pos="476250" algn="l"/>
                <a:tab pos="1802606" algn="l"/>
              </a:tabLst>
            </a:pPr>
            <a:r>
              <a:rPr lang="en-US" altLang="en-US" b="1" dirty="0"/>
              <a:t>			select </a:t>
            </a:r>
            <a:r>
              <a:rPr lang="en-US" altLang="en-US" dirty="0">
                <a:latin typeface="Symbol" panose="05050102010706020507" pitchFamily="18" charset="2"/>
              </a:rPr>
              <a:t></a:t>
            </a:r>
            <a:br>
              <a:rPr lang="en-US" altLang="en-US" dirty="0"/>
            </a:br>
            <a:r>
              <a:rPr lang="en-US" altLang="en-US" dirty="0"/>
              <a:t>		</a:t>
            </a:r>
            <a:r>
              <a:rPr lang="en-US" altLang="en-US" b="1" dirty="0"/>
              <a:t>from </a:t>
            </a:r>
            <a:r>
              <a:rPr lang="en-US" altLang="en-US" i="1" dirty="0"/>
              <a:t>instructor, teaches</a:t>
            </a:r>
          </a:p>
          <a:p>
            <a:pPr lvl="1">
              <a:tabLst>
                <a:tab pos="476250" algn="l"/>
                <a:tab pos="1802606" algn="l"/>
              </a:tabLst>
            </a:pPr>
            <a:r>
              <a:rPr lang="en-US" altLang="en-US" dirty="0"/>
              <a:t>generates every possible instructor – teaches pair, with all attributes from both relations.</a:t>
            </a:r>
          </a:p>
          <a:p>
            <a:pPr lvl="1">
              <a:tabLst>
                <a:tab pos="476250" algn="l"/>
                <a:tab pos="1802606" algn="l"/>
              </a:tabLst>
            </a:pPr>
            <a:r>
              <a:rPr lang="en-US" altLang="en-US" dirty="0"/>
              <a:t>For common attributes (e.g., </a:t>
            </a:r>
            <a:r>
              <a:rPr lang="en-US" altLang="en-US" i="1" dirty="0"/>
              <a:t>ID</a:t>
            </a:r>
            <a:r>
              <a:rPr lang="en-US" altLang="en-US" dirty="0"/>
              <a:t>), the attributes  in the resulting table are renamed using the  relation name (e.g., </a:t>
            </a:r>
            <a:r>
              <a:rPr lang="en-US" altLang="en-US" i="1" dirty="0"/>
              <a:t>instructor.ID</a:t>
            </a:r>
            <a:r>
              <a:rPr lang="en-US" altLang="en-US" dirty="0"/>
              <a:t>)</a:t>
            </a:r>
          </a:p>
          <a:p>
            <a:pPr>
              <a:tabLst>
                <a:tab pos="476250" algn="l"/>
                <a:tab pos="1802606" algn="l"/>
              </a:tabLst>
            </a:pPr>
            <a:r>
              <a:rPr lang="en-US" altLang="en-US" dirty="0"/>
              <a:t>Cartesian product not very useful directly, but useful combined with where-clause condition (selection operation in relational algebra).</a:t>
            </a:r>
          </a:p>
          <a:p>
            <a:pPr>
              <a:buNone/>
              <a:tabLst>
                <a:tab pos="476250" algn="l"/>
                <a:tab pos="1802606" algn="l"/>
              </a:tabLst>
            </a:pPr>
            <a:r>
              <a:rPr lang="en-US" altLang="en-US" i="1" dirty="0"/>
              <a:t>	</a:t>
            </a:r>
          </a:p>
        </p:txBody>
      </p:sp>
    </p:spTree>
    <p:extLst>
      <p:ext uri="{BB962C8B-B14F-4D97-AF65-F5344CB8AC3E}">
        <p14:creationId xmlns:p14="http://schemas.microsoft.com/office/powerpoint/2010/main" val="1647485601"/>
      </p:ext>
    </p:extLst>
  </p:cSld>
  <p:clrMapOvr>
    <a:masterClrMapping/>
  </p:clrMapOvr>
  <p:transition spd="slow"/>
</p:sld>
</file>

<file path=ppt/slides/slide8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05506"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dirty="0"/>
              <a:t>Examples</a:t>
            </a:r>
          </a:p>
        </p:txBody>
      </p:sp>
      <p:sp>
        <p:nvSpPr>
          <p:cNvPr id="22530" name="Rectangle 3"/>
          <p:cNvSpPr>
            <a:spLocks noGrp="1" noChangeArrowheads="1"/>
          </p:cNvSpPr>
          <p:nvPr>
            <p:ph type="body" idx="1"/>
          </p:nvPr>
        </p:nvSpPr>
        <p:spPr>
          <a:xfrm>
            <a:off x="1719264" y="829867"/>
            <a:ext cx="5722444" cy="3394662"/>
          </a:xfrm>
        </p:spPr>
        <p:txBody>
          <a:bodyPr vert="horz" wrap="square" lIns="67866" tIns="33338" rIns="67866" bIns="33338" numCol="1" anchor="t" anchorCtr="0" compatLnSpc="1">
            <a:prstTxWarp prst="textNoShape">
              <a:avLst/>
            </a:prstTxWarp>
          </a:bodyPr>
          <a:lstStyle/>
          <a:p>
            <a:pPr>
              <a:tabLst>
                <a:tab pos="1541860" algn="l"/>
              </a:tabLst>
            </a:pPr>
            <a:r>
              <a:rPr lang="en-US" altLang="en-US" dirty="0"/>
              <a:t>Find the names of all instructors who have taught some course and the </a:t>
            </a:r>
            <a:r>
              <a:rPr lang="en-US" altLang="en-US" dirty="0" err="1"/>
              <a:t>course_id</a:t>
            </a:r>
            <a:endParaRPr lang="en-US" altLang="en-US" dirty="0"/>
          </a:p>
          <a:p>
            <a:pPr lvl="1">
              <a:tabLst>
                <a:tab pos="1541860" algn="l"/>
              </a:tabLst>
            </a:pPr>
            <a:r>
              <a:rPr lang="en-US" altLang="en-US" b="1" dirty="0"/>
              <a:t>select </a:t>
            </a:r>
            <a:r>
              <a:rPr lang="en-US" altLang="en-US" i="1" dirty="0"/>
              <a:t>name, </a:t>
            </a:r>
            <a:r>
              <a:rPr lang="en-US" altLang="en-US" i="1" dirty="0" err="1"/>
              <a:t>course_id</a:t>
            </a:r>
            <a:br>
              <a:rPr lang="en-US" altLang="en-US" i="1" dirty="0"/>
            </a:br>
            <a:r>
              <a:rPr lang="en-US" altLang="en-US" b="1" dirty="0"/>
              <a:t>from </a:t>
            </a:r>
            <a:r>
              <a:rPr lang="en-US" altLang="en-US" i="1" dirty="0"/>
              <a:t>instructor , teaches</a:t>
            </a:r>
            <a:br>
              <a:rPr lang="en-US" altLang="en-US" i="1" dirty="0"/>
            </a:br>
            <a:r>
              <a:rPr lang="en-US" altLang="en-US" b="1" dirty="0"/>
              <a:t>where </a:t>
            </a:r>
            <a:r>
              <a:rPr lang="en-US" altLang="en-US" i="1" dirty="0"/>
              <a:t>instructor.ID = teaches.ID </a:t>
            </a:r>
          </a:p>
          <a:p>
            <a:pPr lvl="1">
              <a:buNone/>
              <a:tabLst>
                <a:tab pos="1541860" algn="l"/>
              </a:tabLst>
            </a:pPr>
            <a:r>
              <a:rPr lang="en-US" altLang="en-US" sz="600" dirty="0"/>
              <a:t> </a:t>
            </a:r>
          </a:p>
          <a:p>
            <a:pPr>
              <a:tabLst>
                <a:tab pos="1541860" algn="l"/>
              </a:tabLst>
            </a:pPr>
            <a:r>
              <a:rPr lang="en-US" altLang="en-US" dirty="0"/>
              <a:t>Find the names of all instructors in the Art  department who have taught some course and the </a:t>
            </a:r>
            <a:r>
              <a:rPr lang="en-US" altLang="en-US" dirty="0" err="1"/>
              <a:t>course_id</a:t>
            </a:r>
            <a:endParaRPr lang="en-US" altLang="en-US" dirty="0"/>
          </a:p>
          <a:p>
            <a:pPr lvl="1">
              <a:tabLst>
                <a:tab pos="1541860" algn="l"/>
              </a:tabLst>
            </a:pPr>
            <a:r>
              <a:rPr lang="en-US" altLang="en-US" b="1" dirty="0"/>
              <a:t>select </a:t>
            </a:r>
            <a:r>
              <a:rPr lang="en-US" altLang="en-US" i="1" dirty="0"/>
              <a:t>name, </a:t>
            </a:r>
            <a:r>
              <a:rPr lang="en-US" altLang="en-US" i="1" dirty="0" err="1"/>
              <a:t>course_id</a:t>
            </a:r>
            <a:br>
              <a:rPr lang="en-US" altLang="en-US" i="1" dirty="0"/>
            </a:br>
            <a:r>
              <a:rPr lang="en-US" altLang="en-US" b="1" dirty="0"/>
              <a:t>from </a:t>
            </a:r>
            <a:r>
              <a:rPr lang="en-US" altLang="en-US" i="1" dirty="0"/>
              <a:t>instructor , teaches</a:t>
            </a:r>
            <a:br>
              <a:rPr lang="en-US" altLang="en-US" i="1" dirty="0"/>
            </a:br>
            <a:r>
              <a:rPr lang="en-US" altLang="en-US" b="1" dirty="0"/>
              <a:t>where </a:t>
            </a:r>
            <a:r>
              <a:rPr lang="en-US" altLang="en-US" i="1" dirty="0"/>
              <a:t>instructor.ID = teaches.ID  </a:t>
            </a:r>
            <a:r>
              <a:rPr lang="en-US" altLang="en-US" b="1" i="1" dirty="0"/>
              <a:t>and</a:t>
            </a:r>
            <a:r>
              <a:rPr lang="en-US" altLang="en-US" i="1" dirty="0"/>
              <a:t>  instructor. dept_name = </a:t>
            </a:r>
            <a:r>
              <a:rPr lang="en-US" altLang="en-US" dirty="0"/>
              <a:t>'Art'</a:t>
            </a:r>
          </a:p>
          <a:p>
            <a:pPr lvl="1">
              <a:buNone/>
              <a:tabLst>
                <a:tab pos="1541860" algn="l"/>
              </a:tabLst>
            </a:pPr>
            <a:endParaRPr lang="en-US" altLang="en-US" dirty="0"/>
          </a:p>
        </p:txBody>
      </p:sp>
    </p:spTree>
    <p:extLst>
      <p:ext uri="{BB962C8B-B14F-4D97-AF65-F5344CB8AC3E}">
        <p14:creationId xmlns:p14="http://schemas.microsoft.com/office/powerpoint/2010/main" val="1056665880"/>
      </p:ext>
    </p:extLst>
  </p:cSld>
  <p:clrMapOvr>
    <a:masterClrMapping/>
  </p:clrMapOvr>
  <p:transition spd="slow"/>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7058" name="Rectangle 2"/>
          <p:cNvSpPr>
            <a:spLocks noGrp="1" noChangeArrowheads="1"/>
          </p:cNvSpPr>
          <p:nvPr>
            <p:ph type="title"/>
          </p:nvPr>
        </p:nvSpPr>
        <p:spPr/>
        <p:txBody>
          <a:bodyPr/>
          <a:lstStyle/>
          <a:p>
            <a:r>
              <a:rPr lang="en-US" altLang="en-US" dirty="0"/>
              <a:t>Data Definition Language</a:t>
            </a:r>
          </a:p>
        </p:txBody>
      </p:sp>
      <p:sp>
        <p:nvSpPr>
          <p:cNvPr id="7170" name="Rectangle 3"/>
          <p:cNvSpPr>
            <a:spLocks noGrp="1" noChangeArrowheads="1"/>
          </p:cNvSpPr>
          <p:nvPr>
            <p:ph type="body" idx="1"/>
          </p:nvPr>
        </p:nvSpPr>
        <p:spPr>
          <a:xfrm>
            <a:off x="1941990" y="1350836"/>
            <a:ext cx="5281771" cy="1922717"/>
          </a:xfrm>
        </p:spPr>
        <p:txBody>
          <a:bodyPr/>
          <a:lstStyle/>
          <a:p>
            <a:r>
              <a:rPr lang="en-US" altLang="en-US" dirty="0"/>
              <a:t>The schema for each relation.</a:t>
            </a:r>
          </a:p>
          <a:p>
            <a:r>
              <a:rPr lang="en-US" altLang="en-US" dirty="0"/>
              <a:t>The type of values associated with each attribute.</a:t>
            </a:r>
          </a:p>
          <a:p>
            <a:r>
              <a:rPr lang="en-US" altLang="en-US" dirty="0"/>
              <a:t>The Integrity constraints</a:t>
            </a:r>
          </a:p>
          <a:p>
            <a:r>
              <a:rPr lang="en-US" altLang="en-US" dirty="0"/>
              <a:t>The set of indices to be maintained for each relation.</a:t>
            </a:r>
          </a:p>
          <a:p>
            <a:r>
              <a:rPr lang="en-US" altLang="en-US" dirty="0"/>
              <a:t>Security and authorization information for each relation.</a:t>
            </a:r>
          </a:p>
          <a:p>
            <a:r>
              <a:rPr lang="en-US" altLang="en-US" dirty="0"/>
              <a:t>The physical storage structure of each relation on disk.</a:t>
            </a:r>
          </a:p>
        </p:txBody>
      </p:sp>
      <p:sp>
        <p:nvSpPr>
          <p:cNvPr id="7171" name="Text Box 4"/>
          <p:cNvSpPr txBox="1">
            <a:spLocks noChangeArrowheads="1"/>
          </p:cNvSpPr>
          <p:nvPr/>
        </p:nvSpPr>
        <p:spPr bwMode="auto">
          <a:xfrm>
            <a:off x="1719262" y="836524"/>
            <a:ext cx="5709128" cy="4847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square">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defTabSz="685800">
              <a:spcBef>
                <a:spcPct val="50000"/>
              </a:spcBef>
            </a:pPr>
            <a:r>
              <a:rPr kumimoji="1" lang="en-US" altLang="en-US" sz="1275" dirty="0">
                <a:solidFill>
                  <a:srgbClr val="000000"/>
                </a:solidFill>
              </a:rPr>
              <a:t>The SQL data-definition language (DDL) allows the specification of information about relations, including:</a:t>
            </a:r>
          </a:p>
        </p:txBody>
      </p:sp>
    </p:spTree>
    <p:extLst>
      <p:ext uri="{BB962C8B-B14F-4D97-AF65-F5344CB8AC3E}">
        <p14:creationId xmlns:p14="http://schemas.microsoft.com/office/powerpoint/2010/main" val="3186361366"/>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906" name="Rectangle 2"/>
          <p:cNvSpPr>
            <a:spLocks noGrp="1" noChangeArrowheads="1"/>
          </p:cNvSpPr>
          <p:nvPr>
            <p:ph type="title"/>
          </p:nvPr>
        </p:nvSpPr>
        <p:spPr/>
        <p:txBody>
          <a:bodyPr/>
          <a:lstStyle/>
          <a:p>
            <a:r>
              <a:rPr lang="en-US" altLang="en-US" dirty="0"/>
              <a:t>Create Table Construct</a:t>
            </a:r>
          </a:p>
        </p:txBody>
      </p:sp>
      <p:sp>
        <p:nvSpPr>
          <p:cNvPr id="9218" name="Rectangle 3"/>
          <p:cNvSpPr>
            <a:spLocks noGrp="1" noChangeArrowheads="1"/>
          </p:cNvSpPr>
          <p:nvPr>
            <p:ph type="body" idx="1"/>
          </p:nvPr>
        </p:nvSpPr>
        <p:spPr>
          <a:xfrm>
            <a:off x="1719263" y="845344"/>
            <a:ext cx="5531930" cy="3790664"/>
          </a:xfrm>
        </p:spPr>
        <p:txBody>
          <a:bodyPr/>
          <a:lstStyle/>
          <a:p>
            <a:pPr>
              <a:tabLst>
                <a:tab pos="1116806" algn="l"/>
                <a:tab pos="1462088" algn="l"/>
                <a:tab pos="2277666" algn="l"/>
              </a:tabLst>
            </a:pPr>
            <a:r>
              <a:rPr kumimoji="0" lang="en-US" altLang="en-US" dirty="0"/>
              <a:t>An SQL relation is defined using the</a:t>
            </a:r>
            <a:r>
              <a:rPr lang="en-US" altLang="en-US" dirty="0"/>
              <a:t> </a:t>
            </a:r>
            <a:r>
              <a:rPr lang="en-US" altLang="en-US" b="1" dirty="0">
                <a:solidFill>
                  <a:srgbClr val="002060"/>
                </a:solidFill>
              </a:rPr>
              <a:t>create table </a:t>
            </a:r>
            <a:r>
              <a:rPr kumimoji="0" lang="en-US" altLang="en-US" dirty="0"/>
              <a:t>command</a:t>
            </a:r>
            <a:r>
              <a:rPr lang="en-US" altLang="en-US" dirty="0"/>
              <a:t>:</a:t>
            </a:r>
          </a:p>
          <a:p>
            <a:pPr>
              <a:buNone/>
              <a:tabLst>
                <a:tab pos="1116806" algn="l"/>
                <a:tab pos="1462088" algn="l"/>
                <a:tab pos="2277666" algn="l"/>
              </a:tabLst>
            </a:pPr>
            <a:r>
              <a:rPr lang="en-US" altLang="en-US" dirty="0"/>
              <a:t>		</a:t>
            </a:r>
            <a:r>
              <a:rPr lang="en-US" altLang="en-US" b="1" dirty="0"/>
              <a:t>create table </a:t>
            </a:r>
            <a:r>
              <a:rPr lang="en-US" altLang="en-US" i="1" dirty="0"/>
              <a:t>r </a:t>
            </a:r>
          </a:p>
          <a:p>
            <a:pPr>
              <a:buNone/>
              <a:tabLst>
                <a:tab pos="1116806" algn="l"/>
                <a:tab pos="1462088" algn="l"/>
                <a:tab pos="2277666" algn="l"/>
              </a:tabLst>
            </a:pPr>
            <a:r>
              <a:rPr lang="en-US" altLang="en-US" i="1" dirty="0"/>
              <a:t>                                   </a:t>
            </a:r>
            <a:r>
              <a:rPr lang="en-US" altLang="en-US" dirty="0"/>
              <a:t>(</a:t>
            </a:r>
            <a:r>
              <a:rPr lang="en-US" altLang="en-US" i="1" dirty="0"/>
              <a:t>A</a:t>
            </a:r>
            <a:r>
              <a:rPr lang="en-US" altLang="en-US" baseline="-25000" dirty="0"/>
              <a:t>1</a:t>
            </a:r>
            <a:r>
              <a:rPr lang="en-US" altLang="en-US" dirty="0"/>
              <a:t> </a:t>
            </a:r>
            <a:r>
              <a:rPr lang="en-US" altLang="en-US" i="1" dirty="0"/>
              <a:t>D</a:t>
            </a:r>
            <a:r>
              <a:rPr lang="en-US" altLang="en-US" baseline="-25000" dirty="0"/>
              <a:t>1</a:t>
            </a:r>
            <a:r>
              <a:rPr lang="en-US" altLang="en-US" dirty="0"/>
              <a:t>, </a:t>
            </a:r>
            <a:r>
              <a:rPr lang="en-US" altLang="en-US" i="1" dirty="0"/>
              <a:t>A</a:t>
            </a:r>
            <a:r>
              <a:rPr lang="en-US" altLang="en-US" baseline="-25000" dirty="0"/>
              <a:t>2</a:t>
            </a:r>
            <a:r>
              <a:rPr lang="en-US" altLang="en-US" dirty="0"/>
              <a:t> </a:t>
            </a:r>
            <a:r>
              <a:rPr lang="en-US" altLang="en-US" i="1" dirty="0"/>
              <a:t>D</a:t>
            </a:r>
            <a:r>
              <a:rPr lang="en-US" altLang="en-US" baseline="-25000" dirty="0"/>
              <a:t>2</a:t>
            </a:r>
            <a:r>
              <a:rPr lang="en-US" altLang="en-US" dirty="0"/>
              <a:t>, ..., </a:t>
            </a:r>
            <a:r>
              <a:rPr lang="en-US" altLang="en-US" i="1" dirty="0"/>
              <a:t>A</a:t>
            </a:r>
            <a:r>
              <a:rPr lang="en-US" altLang="en-US" i="1" baseline="-25000" dirty="0"/>
              <a:t>n</a:t>
            </a:r>
            <a:r>
              <a:rPr lang="en-US" altLang="en-US" i="1" dirty="0"/>
              <a:t> </a:t>
            </a:r>
            <a:r>
              <a:rPr lang="en-US" altLang="en-US" i="1" dirty="0" err="1"/>
              <a:t>D</a:t>
            </a:r>
            <a:r>
              <a:rPr lang="en-US" altLang="en-US" i="1" baseline="-25000" dirty="0" err="1"/>
              <a:t>n</a:t>
            </a:r>
            <a:r>
              <a:rPr lang="en-US" altLang="en-US" i="1" dirty="0"/>
              <a:t>,</a:t>
            </a:r>
            <a:br>
              <a:rPr lang="en-US" altLang="en-US" i="1" dirty="0"/>
            </a:br>
            <a:r>
              <a:rPr lang="en-US" altLang="en-US" i="1" dirty="0"/>
              <a:t>	             </a:t>
            </a:r>
            <a:r>
              <a:rPr lang="en-US" altLang="en-US" dirty="0"/>
              <a:t>(integrity-constraint</a:t>
            </a:r>
            <a:r>
              <a:rPr lang="en-US" altLang="en-US" baseline="-25000" dirty="0"/>
              <a:t>1</a:t>
            </a:r>
            <a:r>
              <a:rPr lang="en-US" altLang="en-US" dirty="0"/>
              <a:t>),</a:t>
            </a:r>
            <a:br>
              <a:rPr lang="en-US" altLang="en-US" dirty="0"/>
            </a:br>
            <a:r>
              <a:rPr lang="en-US" altLang="en-US" dirty="0"/>
              <a:t>	                 ...,</a:t>
            </a:r>
            <a:br>
              <a:rPr lang="en-US" altLang="en-US" dirty="0"/>
            </a:br>
            <a:r>
              <a:rPr lang="en-US" altLang="en-US" dirty="0"/>
              <a:t>                               (integrity-</a:t>
            </a:r>
            <a:r>
              <a:rPr lang="en-US" altLang="en-US" dirty="0" err="1"/>
              <a:t>constraint</a:t>
            </a:r>
            <a:r>
              <a:rPr lang="en-US" altLang="en-US" baseline="-25000" dirty="0" err="1"/>
              <a:t>k</a:t>
            </a:r>
            <a:r>
              <a:rPr lang="en-US" altLang="en-US" dirty="0"/>
              <a:t>))</a:t>
            </a:r>
          </a:p>
          <a:p>
            <a:pPr lvl="1">
              <a:tabLst>
                <a:tab pos="1116806" algn="l"/>
                <a:tab pos="1462088" algn="l"/>
                <a:tab pos="2277666" algn="l"/>
              </a:tabLst>
            </a:pPr>
            <a:r>
              <a:rPr lang="en-US" altLang="en-US" i="1" dirty="0"/>
              <a:t>r</a:t>
            </a:r>
            <a:r>
              <a:rPr lang="en-US" altLang="en-US" dirty="0"/>
              <a:t> is the name of the relation</a:t>
            </a:r>
          </a:p>
          <a:p>
            <a:pPr lvl="1">
              <a:tabLst>
                <a:tab pos="1116806" algn="l"/>
                <a:tab pos="1462088" algn="l"/>
                <a:tab pos="2277666" algn="l"/>
              </a:tabLst>
            </a:pPr>
            <a:r>
              <a:rPr lang="en-US" altLang="en-US" dirty="0"/>
              <a:t>each </a:t>
            </a:r>
            <a:r>
              <a:rPr lang="en-US" altLang="en-US" i="1" dirty="0"/>
              <a:t>A</a:t>
            </a:r>
            <a:r>
              <a:rPr lang="en-US" altLang="en-US" i="1" baseline="-25000" dirty="0"/>
              <a:t>i</a:t>
            </a:r>
            <a:r>
              <a:rPr lang="en-US" altLang="en-US" dirty="0"/>
              <a:t> is an attribute name in the schema of relation </a:t>
            </a:r>
            <a:r>
              <a:rPr lang="en-US" altLang="en-US" i="1" dirty="0"/>
              <a:t>r</a:t>
            </a:r>
          </a:p>
          <a:p>
            <a:pPr lvl="1">
              <a:tabLst>
                <a:tab pos="1116806" algn="l"/>
                <a:tab pos="1462088" algn="l"/>
                <a:tab pos="2277666" algn="l"/>
              </a:tabLst>
            </a:pPr>
            <a:r>
              <a:rPr lang="en-US" altLang="en-US" i="1" dirty="0"/>
              <a:t>D</a:t>
            </a:r>
            <a:r>
              <a:rPr lang="en-US" altLang="en-US" i="1" baseline="-25000" dirty="0"/>
              <a:t>i</a:t>
            </a:r>
            <a:r>
              <a:rPr lang="en-US" altLang="en-US" dirty="0"/>
              <a:t> is the data type of values in the domain of attribute </a:t>
            </a:r>
            <a:r>
              <a:rPr lang="en-US" altLang="en-US" i="1" dirty="0"/>
              <a:t>A</a:t>
            </a:r>
            <a:r>
              <a:rPr lang="en-US" altLang="en-US" i="1" baseline="-25000" dirty="0"/>
              <a:t>i</a:t>
            </a:r>
            <a:endParaRPr lang="en-US" altLang="en-US" dirty="0"/>
          </a:p>
          <a:p>
            <a:pPr>
              <a:tabLst>
                <a:tab pos="1116806" algn="l"/>
                <a:tab pos="1462088" algn="l"/>
                <a:tab pos="2277666" algn="l"/>
              </a:tabLst>
            </a:pPr>
            <a:r>
              <a:rPr kumimoji="0" lang="en-US" altLang="en-US" dirty="0"/>
              <a:t>Example</a:t>
            </a:r>
            <a:r>
              <a:rPr lang="en-US" altLang="en-US" dirty="0"/>
              <a:t>:</a:t>
            </a:r>
          </a:p>
          <a:p>
            <a:pPr>
              <a:buNone/>
              <a:tabLst>
                <a:tab pos="1116806" algn="l"/>
                <a:tab pos="1462088" algn="l"/>
                <a:tab pos="2277666" algn="l"/>
              </a:tabLst>
            </a:pPr>
            <a:r>
              <a:rPr lang="en-US" altLang="en-US" dirty="0"/>
              <a:t>		 </a:t>
            </a:r>
            <a:r>
              <a:rPr lang="en-US" altLang="en-US" b="1" dirty="0"/>
              <a:t>create table</a:t>
            </a:r>
            <a:r>
              <a:rPr lang="en-US" altLang="en-US" dirty="0"/>
              <a:t> </a:t>
            </a:r>
            <a:r>
              <a:rPr lang="en-US" altLang="en-US" i="1" dirty="0"/>
              <a:t>instructor</a:t>
            </a:r>
            <a:r>
              <a:rPr lang="en-US" altLang="en-US" dirty="0"/>
              <a:t> (</a:t>
            </a:r>
            <a:br>
              <a:rPr lang="en-US" altLang="en-US" dirty="0"/>
            </a:br>
            <a:r>
              <a:rPr lang="en-US" altLang="en-US" dirty="0"/>
              <a:t>                             </a:t>
            </a:r>
            <a:r>
              <a:rPr lang="en-US" altLang="en-US" i="1" dirty="0"/>
              <a:t>ID</a:t>
            </a:r>
            <a:r>
              <a:rPr lang="en-US" altLang="en-US" dirty="0"/>
              <a:t>                </a:t>
            </a:r>
            <a:r>
              <a:rPr lang="en-US" altLang="en-US" b="1" dirty="0"/>
              <a:t>char</a:t>
            </a:r>
            <a:r>
              <a:rPr lang="en-US" altLang="en-US" dirty="0"/>
              <a:t>(5),</a:t>
            </a:r>
            <a:br>
              <a:rPr lang="en-US" altLang="en-US" dirty="0"/>
            </a:br>
            <a:r>
              <a:rPr lang="en-US" altLang="en-US" dirty="0"/>
              <a:t>                             </a:t>
            </a:r>
            <a:r>
              <a:rPr lang="en-US" altLang="en-US" i="1" dirty="0"/>
              <a:t>name           </a:t>
            </a:r>
            <a:r>
              <a:rPr lang="en-US" altLang="en-US" b="1" dirty="0" err="1"/>
              <a:t>varchar</a:t>
            </a:r>
            <a:r>
              <a:rPr lang="en-US" altLang="en-US" dirty="0"/>
              <a:t>(20)</a:t>
            </a:r>
            <a:r>
              <a:rPr lang="en-US" altLang="en-US" b="1" dirty="0"/>
              <a:t>,</a:t>
            </a:r>
            <a:br>
              <a:rPr lang="en-US" altLang="en-US" b="1" i="1" dirty="0"/>
            </a:br>
            <a:r>
              <a:rPr lang="en-US" altLang="en-US" b="1" i="1" dirty="0"/>
              <a:t>                             </a:t>
            </a:r>
            <a:r>
              <a:rPr lang="en-US" altLang="en-US" i="1" dirty="0"/>
              <a:t>dept_name  </a:t>
            </a:r>
            <a:r>
              <a:rPr lang="en-US" altLang="en-US" b="1" dirty="0" err="1"/>
              <a:t>varchar</a:t>
            </a:r>
            <a:r>
              <a:rPr lang="en-US" altLang="en-US" dirty="0"/>
              <a:t>(20),</a:t>
            </a:r>
            <a:br>
              <a:rPr lang="en-US" altLang="en-US" dirty="0"/>
            </a:br>
            <a:r>
              <a:rPr lang="en-US" altLang="en-US" dirty="0"/>
              <a:t>                             </a:t>
            </a:r>
            <a:r>
              <a:rPr lang="en-US" altLang="en-US" i="1" dirty="0"/>
              <a:t>salary</a:t>
            </a:r>
            <a:r>
              <a:rPr lang="en-US" altLang="en-US" dirty="0"/>
              <a:t>           </a:t>
            </a:r>
            <a:r>
              <a:rPr lang="en-US" altLang="en-US" b="1" dirty="0"/>
              <a:t>numeric</a:t>
            </a:r>
            <a:r>
              <a:rPr lang="en-US" altLang="en-US" dirty="0"/>
              <a:t>(8,2))</a:t>
            </a:r>
          </a:p>
          <a:p>
            <a:pPr>
              <a:buNone/>
              <a:tabLst>
                <a:tab pos="1116806" algn="l"/>
                <a:tab pos="1462088" algn="l"/>
                <a:tab pos="2277666" algn="l"/>
              </a:tabLst>
            </a:pPr>
            <a:endParaRPr lang="en-US" altLang="en-US" dirty="0"/>
          </a:p>
        </p:txBody>
      </p:sp>
    </p:spTree>
    <p:extLst>
      <p:ext uri="{BB962C8B-B14F-4D97-AF65-F5344CB8AC3E}">
        <p14:creationId xmlns:p14="http://schemas.microsoft.com/office/powerpoint/2010/main" val="1760380371"/>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E6B9B8"/>
              </a:solidFill>
              <a:effectLst/>
              <a:uLnTx/>
              <a:uFillTx/>
              <a:latin typeface="Calibri" charset="0"/>
              <a:ea typeface="ＭＳ Ｐゴシック" charset="-128"/>
              <a:cs typeface="+mn-cs"/>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lang="en-US" altLang="en-US" sz="2800" i="1" dirty="0">
                <a:solidFill>
                  <a:prstClr val="white"/>
                </a:solidFill>
              </a:rPr>
              <a:t>Some </a:t>
            </a:r>
            <a:r>
              <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rPr>
              <a:t>Worked Example</a:t>
            </a:r>
            <a:endParaRPr kumimoji="0" lang="en-US" altLang="en-US" sz="160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
        <p:nvSpPr>
          <p:cNvPr id="9" name="TextBox 9">
            <a:extLst>
              <a:ext uri="{FF2B5EF4-FFF2-40B4-BE49-F238E27FC236}">
                <a16:creationId xmlns:a16="http://schemas.microsoft.com/office/drawing/2014/main" id="{FE0A9831-0C56-4B82-87F4-9BEE60101229}"/>
              </a:ext>
            </a:extLst>
          </p:cNvPr>
          <p:cNvSpPr txBox="1">
            <a:spLocks noChangeArrowheads="1"/>
          </p:cNvSpPr>
          <p:nvPr/>
        </p:nvSpPr>
        <p:spPr bwMode="auto">
          <a:xfrm>
            <a:off x="0" y="4695825"/>
            <a:ext cx="6781800" cy="6580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l" defTabSz="457200" rtl="0" eaLnBrk="1" fontAlgn="base" latinLnBrk="0" hangingPunct="1">
              <a:lnSpc>
                <a:spcPts val="2400"/>
              </a:lnSpc>
              <a:spcBef>
                <a:spcPct val="0"/>
              </a:spcBef>
              <a:spcAft>
                <a:spcPct val="0"/>
              </a:spcAft>
              <a:buClrTx/>
              <a:buSzTx/>
              <a:buFontTx/>
              <a:buNone/>
              <a:tabLst/>
              <a:defRPr/>
            </a:pPr>
            <a:fld id="{A057C3CF-FEF9-2D44-911E-86B89DEEE20D}" type="slidenum">
              <a:rPr kumimoji="0" lang="en-US" altLang="en-US" sz="800" b="1" i="0" u="none" strike="noStrike" kern="1200" cap="none" spc="0" normalizeH="0" baseline="0" noProof="0">
                <a:ln>
                  <a:noFill/>
                </a:ln>
                <a:solidFill>
                  <a:prstClr val="white"/>
                </a:solidFill>
                <a:effectLst/>
                <a:uLnTx/>
                <a:uFillTx/>
                <a:latin typeface="Calibri" charset="0"/>
                <a:ea typeface="ＭＳ Ｐゴシック" charset="-128"/>
                <a:cs typeface="+mn-cs"/>
              </a:rPr>
              <a:pPr marL="0" marR="0" lvl="0" indent="0" algn="l" defTabSz="457200" rtl="0" eaLnBrk="1" fontAlgn="base" latinLnBrk="0" hangingPunct="1">
                <a:lnSpc>
                  <a:spcPts val="2400"/>
                </a:lnSpc>
                <a:spcBef>
                  <a:spcPct val="0"/>
                </a:spcBef>
                <a:spcAft>
                  <a:spcPct val="0"/>
                </a:spcAft>
                <a:buClrTx/>
                <a:buSzTx/>
                <a:buFontTx/>
                <a:buNone/>
                <a:tabLst/>
                <a:defRPr/>
              </a:pPr>
              <a:t>84</a:t>
            </a:fld>
            <a:r>
              <a:rPr kumimoji="0" lang="en-US" altLang="en-US" sz="800" b="1" i="0" u="none" strike="noStrike" kern="1200" cap="none" spc="0" normalizeH="0" baseline="0" noProof="0" dirty="0">
                <a:ln>
                  <a:noFill/>
                </a:ln>
                <a:solidFill>
                  <a:prstClr val="white"/>
                </a:solidFill>
                <a:effectLst/>
                <a:uLnTx/>
                <a:uFillTx/>
                <a:latin typeface="Calibri" charset="0"/>
                <a:ea typeface="ＭＳ Ｐゴシック" charset="-128"/>
                <a:cs typeface="+mn-cs"/>
              </a:rPr>
              <a:t> </a:t>
            </a:r>
            <a:r>
              <a:rPr kumimoji="0" lang="en-US" altLang="en-US" sz="800" b="0" i="0" u="none" strike="noStrike" kern="1200" cap="none" spc="0" normalizeH="0" baseline="0" noProof="0" dirty="0">
                <a:ln>
                  <a:noFill/>
                </a:ln>
                <a:solidFill>
                  <a:prstClr val="white"/>
                </a:solidFill>
                <a:effectLst/>
                <a:uLnTx/>
                <a:uFillTx/>
                <a:latin typeface="Calibri" charset="0"/>
                <a:ea typeface="ＭＳ Ｐゴシック" charset="-128"/>
                <a:cs typeface="+mn-cs"/>
              </a:rPr>
              <a:t>|</a:t>
            </a:r>
            <a:r>
              <a:rPr kumimoji="0" lang="en-US" altLang="en-US" sz="800" b="1" i="0" u="none" strike="noStrike" kern="1200" cap="none" spc="0" normalizeH="0" baseline="0" noProof="0" dirty="0">
                <a:ln>
                  <a:noFill/>
                </a:ln>
                <a:solidFill>
                  <a:prstClr val="white"/>
                </a:solidFill>
                <a:effectLst/>
                <a:uLnTx/>
                <a:uFillTx/>
                <a:latin typeface="Calibri" charset="0"/>
                <a:ea typeface="ＭＳ Ｐゴシック" charset="-128"/>
                <a:cs typeface="+mn-cs"/>
              </a:rPr>
              <a:t> COMS W4111_002_2024_1: Lecture 1: Introduction, Course Overview, Foundational Concepts			© Donald F. Ferguson, 2024</a:t>
            </a:r>
            <a:endParaRPr kumimoji="0" lang="en-US" altLang="en-US" sz="80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1348891348"/>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FD97A89-6895-724D-80A1-9FE5430EE9AE}"/>
              </a:ext>
            </a:extLst>
          </p:cNvPr>
          <p:cNvSpPr>
            <a:spLocks noGrp="1"/>
          </p:cNvSpPr>
          <p:nvPr>
            <p:ph idx="1"/>
          </p:nvPr>
        </p:nvSpPr>
        <p:spPr/>
        <p:txBody>
          <a:bodyPr/>
          <a:lstStyle/>
          <a:p>
            <a:r>
              <a:rPr lang="en-US" dirty="0"/>
              <a:t>Drawing a simple data model in </a:t>
            </a:r>
            <a:r>
              <a:rPr lang="en-US" dirty="0" err="1"/>
              <a:t>Lucidchart</a:t>
            </a:r>
            <a:r>
              <a:rPr lang="en-US" dirty="0"/>
              <a:t>.</a:t>
            </a:r>
          </a:p>
          <a:p>
            <a:r>
              <a:rPr lang="en-US" dirty="0"/>
              <a:t>Generating sample data in </a:t>
            </a:r>
            <a:r>
              <a:rPr lang="en-US" dirty="0" err="1"/>
              <a:t>Mockaroo</a:t>
            </a:r>
            <a:r>
              <a:rPr lang="en-US" dirty="0"/>
              <a:t>.</a:t>
            </a:r>
          </a:p>
          <a:p>
            <a:r>
              <a:rPr lang="en-US" dirty="0"/>
              <a:t>Loading CSV data using </a:t>
            </a:r>
            <a:r>
              <a:rPr lang="en-US" dirty="0" err="1"/>
              <a:t>DataGrip</a:t>
            </a:r>
            <a:r>
              <a:rPr lang="en-US" dirty="0"/>
              <a:t>.</a:t>
            </a:r>
          </a:p>
          <a:p>
            <a:r>
              <a:rPr lang="en-US" dirty="0"/>
              <a:t>Editing and modifying schema in SQL.</a:t>
            </a:r>
          </a:p>
          <a:p>
            <a:r>
              <a:rPr lang="en-US" dirty="0"/>
              <a:t>Running some queries.</a:t>
            </a:r>
          </a:p>
          <a:p>
            <a:r>
              <a:rPr lang="en-US" dirty="0"/>
              <a:t>Doing some relational algebra.</a:t>
            </a:r>
          </a:p>
        </p:txBody>
      </p:sp>
      <p:sp>
        <p:nvSpPr>
          <p:cNvPr id="3" name="Title 2">
            <a:extLst>
              <a:ext uri="{FF2B5EF4-FFF2-40B4-BE49-F238E27FC236}">
                <a16:creationId xmlns:a16="http://schemas.microsoft.com/office/drawing/2014/main" id="{8C1328C5-8BF0-0145-93CD-0FF06B78F6D4}"/>
              </a:ext>
            </a:extLst>
          </p:cNvPr>
          <p:cNvSpPr>
            <a:spLocks noGrp="1"/>
          </p:cNvSpPr>
          <p:nvPr>
            <p:ph type="title"/>
          </p:nvPr>
        </p:nvSpPr>
        <p:spPr/>
        <p:txBody>
          <a:bodyPr/>
          <a:lstStyle/>
          <a:p>
            <a:r>
              <a:rPr lang="en-US" dirty="0"/>
              <a:t>Switch to Demos: </a:t>
            </a:r>
            <a:r>
              <a:rPr lang="en-US" dirty="0" err="1"/>
              <a:t>Jupyter</a:t>
            </a:r>
            <a:r>
              <a:rPr lang="en-US" dirty="0"/>
              <a:t> Notebook and </a:t>
            </a:r>
            <a:r>
              <a:rPr lang="en-US" dirty="0" err="1"/>
              <a:t>DataGrip</a:t>
            </a:r>
            <a:endParaRPr lang="en-US" dirty="0"/>
          </a:p>
        </p:txBody>
      </p:sp>
    </p:spTree>
    <p:extLst>
      <p:ext uri="{BB962C8B-B14F-4D97-AF65-F5344CB8AC3E}">
        <p14:creationId xmlns:p14="http://schemas.microsoft.com/office/powerpoint/2010/main" val="2506871606"/>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1333500" y="1552149"/>
            <a:ext cx="64770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r>
              <a:rPr lang="en-US" altLang="en-US" dirty="0">
                <a:solidFill>
                  <a:schemeClr val="bg1"/>
                </a:solidFill>
              </a:rPr>
              <a:t>End of Lecture</a:t>
            </a:r>
          </a:p>
          <a:p>
            <a:endParaRPr lang="en-US" altLang="en-US" dirty="0">
              <a:solidFill>
                <a:schemeClr val="bg1"/>
              </a:solidFill>
            </a:endParaRPr>
          </a:p>
          <a:p>
            <a:endParaRPr lang="en-US" altLang="en-US" dirty="0">
              <a:solidFill>
                <a:schemeClr val="bg1"/>
              </a:solidFill>
            </a:endParaRPr>
          </a:p>
          <a:p>
            <a:r>
              <a:rPr lang="en-US" altLang="en-US" dirty="0">
                <a:solidFill>
                  <a:schemeClr val="bg1"/>
                </a:solidFill>
              </a:rPr>
              <a:t>HW0 and HW1 will come out over the weekend.</a:t>
            </a:r>
          </a:p>
        </p:txBody>
      </p:sp>
      <p:sp>
        <p:nvSpPr>
          <p:cNvPr id="8" name="TextBox 9"/>
          <p:cNvSpPr txBox="1">
            <a:spLocks noChangeArrowheads="1"/>
          </p:cNvSpPr>
          <p:nvPr/>
        </p:nvSpPr>
        <p:spPr bwMode="auto">
          <a:xfrm>
            <a:off x="0" y="4695825"/>
            <a:ext cx="6781800" cy="3502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86</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W4111_002_2024_1: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6046554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solidFill>
                  <a:schemeClr val="bg1"/>
                </a:solidFill>
              </a:rPr>
              <a:t>Logistics</a:t>
            </a:r>
          </a:p>
        </p:txBody>
      </p:sp>
      <p:sp>
        <p:nvSpPr>
          <p:cNvPr id="8" name="TextBox 9">
            <a:extLst>
              <a:ext uri="{FF2B5EF4-FFF2-40B4-BE49-F238E27FC236}">
                <a16:creationId xmlns:a16="http://schemas.microsoft.com/office/drawing/2014/main" id="{F799810B-D6BF-4138-BE91-C58B8A89E91B}"/>
              </a:ext>
            </a:extLst>
          </p:cNvPr>
          <p:cNvSpPr txBox="1">
            <a:spLocks noChangeArrowheads="1"/>
          </p:cNvSpPr>
          <p:nvPr/>
        </p:nvSpPr>
        <p:spPr bwMode="auto">
          <a:xfrm>
            <a:off x="0" y="4695825"/>
            <a:ext cx="6781800" cy="3502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9</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W4111_002_2024_1: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376193263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5_db-5-grey">
  <a:themeElements>
    <a:clrScheme name="">
      <a:dk1>
        <a:srgbClr val="000000"/>
      </a:dk1>
      <a:lt1>
        <a:srgbClr val="CCECFF"/>
      </a:lt1>
      <a:dk2>
        <a:srgbClr val="CC3300"/>
      </a:dk2>
      <a:lt2>
        <a:srgbClr val="666699"/>
      </a:lt2>
      <a:accent1>
        <a:srgbClr val="FFFFFF"/>
      </a:accent1>
      <a:accent2>
        <a:srgbClr val="CCCC00"/>
      </a:accent2>
      <a:accent3>
        <a:srgbClr val="E2F4FF"/>
      </a:accent3>
      <a:accent4>
        <a:srgbClr val="000000"/>
      </a:accent4>
      <a:accent5>
        <a:srgbClr val="FFFFFF"/>
      </a:accent5>
      <a:accent6>
        <a:srgbClr val="B9B900"/>
      </a:accent6>
      <a:hlink>
        <a:srgbClr val="FF9900"/>
      </a:hlink>
      <a:folHlink>
        <a:srgbClr val="FF9933"/>
      </a:folHlink>
    </a:clrScheme>
    <a:fontScheme name="2_db-5-gre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lnDef>
  </a:objectDefaults>
  <a:extraClrSchemeLst>
    <a:extraClrScheme>
      <a:clrScheme name="2_db-5-grey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2_db-5-grey">
  <a:themeElements>
    <a:clrScheme name="">
      <a:dk1>
        <a:srgbClr val="000000"/>
      </a:dk1>
      <a:lt1>
        <a:srgbClr val="CCECFF"/>
      </a:lt1>
      <a:dk2>
        <a:srgbClr val="CC3300"/>
      </a:dk2>
      <a:lt2>
        <a:srgbClr val="666699"/>
      </a:lt2>
      <a:accent1>
        <a:srgbClr val="FFFFFF"/>
      </a:accent1>
      <a:accent2>
        <a:srgbClr val="CCCC00"/>
      </a:accent2>
      <a:accent3>
        <a:srgbClr val="E2F4FF"/>
      </a:accent3>
      <a:accent4>
        <a:srgbClr val="000000"/>
      </a:accent4>
      <a:accent5>
        <a:srgbClr val="FFFFFF"/>
      </a:accent5>
      <a:accent6>
        <a:srgbClr val="B9B900"/>
      </a:accent6>
      <a:hlink>
        <a:srgbClr val="FF9900"/>
      </a:hlink>
      <a:folHlink>
        <a:srgbClr val="FF9933"/>
      </a:folHlink>
    </a:clrScheme>
    <a:fontScheme name="2_db-5-gre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lnDef>
  </a:objectDefaults>
  <a:extraClrSchemeLst>
    <a:extraClrScheme>
      <a:clrScheme name="2_db-5-grey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4_db-5-grey">
  <a:themeElements>
    <a:clrScheme name="">
      <a:dk1>
        <a:srgbClr val="000000"/>
      </a:dk1>
      <a:lt1>
        <a:srgbClr val="CCECFF"/>
      </a:lt1>
      <a:dk2>
        <a:srgbClr val="CC3300"/>
      </a:dk2>
      <a:lt2>
        <a:srgbClr val="666699"/>
      </a:lt2>
      <a:accent1>
        <a:srgbClr val="FFFFFF"/>
      </a:accent1>
      <a:accent2>
        <a:srgbClr val="CCCC00"/>
      </a:accent2>
      <a:accent3>
        <a:srgbClr val="E2F4FF"/>
      </a:accent3>
      <a:accent4>
        <a:srgbClr val="000000"/>
      </a:accent4>
      <a:accent5>
        <a:srgbClr val="FFFFFF"/>
      </a:accent5>
      <a:accent6>
        <a:srgbClr val="B9B900"/>
      </a:accent6>
      <a:hlink>
        <a:srgbClr val="FF9900"/>
      </a:hlink>
      <a:folHlink>
        <a:srgbClr val="FF9933"/>
      </a:folHlink>
    </a:clrScheme>
    <a:fontScheme name="2_db-5-gre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lnDef>
  </a:objectDefaults>
  <a:extraClrSchemeLst>
    <a:extraClrScheme>
      <a:clrScheme name="2_db-5-grey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3_db-5-grey">
  <a:themeElements>
    <a:clrScheme name="">
      <a:dk1>
        <a:srgbClr val="000000"/>
      </a:dk1>
      <a:lt1>
        <a:srgbClr val="CCECFF"/>
      </a:lt1>
      <a:dk2>
        <a:srgbClr val="CC3300"/>
      </a:dk2>
      <a:lt2>
        <a:srgbClr val="666699"/>
      </a:lt2>
      <a:accent1>
        <a:srgbClr val="FFFFFF"/>
      </a:accent1>
      <a:accent2>
        <a:srgbClr val="CCCC00"/>
      </a:accent2>
      <a:accent3>
        <a:srgbClr val="E2F4FF"/>
      </a:accent3>
      <a:accent4>
        <a:srgbClr val="000000"/>
      </a:accent4>
      <a:accent5>
        <a:srgbClr val="FFFFFF"/>
      </a:accent5>
      <a:accent6>
        <a:srgbClr val="B9B900"/>
      </a:accent6>
      <a:hlink>
        <a:srgbClr val="FF9900"/>
      </a:hlink>
      <a:folHlink>
        <a:srgbClr val="FF9933"/>
      </a:folHlink>
    </a:clrScheme>
    <a:fontScheme name="2_db-5-gre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lnDef>
  </a:objectDefaults>
  <a:extraClrSchemeLst>
    <a:extraClrScheme>
      <a:clrScheme name="2_db-5-grey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0DE64AEEDD9B7A4D93545ACBE97D4615" ma:contentTypeVersion="2" ma:contentTypeDescription="Create a new document." ma:contentTypeScope="" ma:versionID="f49002b78e3a4a71b814eef46a983816">
  <xsd:schema xmlns:xsd="http://www.w3.org/2001/XMLSchema" xmlns:xs="http://www.w3.org/2001/XMLSchema" xmlns:p="http://schemas.microsoft.com/office/2006/metadata/properties" xmlns:ns2="http://schemas.microsoft.com/sharepoint/v3/fields" targetNamespace="http://schemas.microsoft.com/office/2006/metadata/properties" ma:root="true" ma:fieldsID="38f6db2dd0d9a0cf6a8dc37be32b365b" ns2:_="">
    <xsd:import namespace="http://schemas.microsoft.com/sharepoint/v3/fields"/>
    <xsd:element name="properties">
      <xsd:complexType>
        <xsd:sequence>
          <xsd:element name="documentManagement">
            <xsd:complexType>
              <xsd:all>
                <xsd:element ref="ns2:_Status" minOccurs="0"/>
                <xsd:element ref="ns2:_Vers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Status" ma:index="8" nillable="true" ma:displayName="Status" ma:default="Not Started" ma:internalName="_Status">
      <xsd:simpleType>
        <xsd:union memberTypes="dms:Text">
          <xsd:simpleType>
            <xsd:restriction base="dms:Choice">
              <xsd:enumeration value="Not Started"/>
              <xsd:enumeration value="Draft"/>
              <xsd:enumeration value="Reviewed"/>
              <xsd:enumeration value="Scheduled"/>
              <xsd:enumeration value="Published"/>
              <xsd:enumeration value="Final"/>
              <xsd:enumeration value="Expired"/>
            </xsd:restriction>
          </xsd:simpleType>
        </xsd:union>
      </xsd:simpleType>
    </xsd:element>
    <xsd:element name="_Version" ma:index="9" nillable="true" ma:displayName="Version" ma:internalName="_Version">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ma:displayName="Status"/>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Version xmlns="http://schemas.microsoft.com/sharepoint/v3/fields" xsi:nil="true"/>
    <_Status xmlns="http://schemas.microsoft.com/sharepoint/v3/fields">Not Started</_Status>
  </documentManagement>
</p:properties>
</file>

<file path=customXml/itemProps1.xml><?xml version="1.0" encoding="utf-8"?>
<ds:datastoreItem xmlns:ds="http://schemas.openxmlformats.org/officeDocument/2006/customXml" ds:itemID="{87D2A1B0-FF3E-4009-940D-AED0EB70AA20}">
  <ds:schemaRefs>
    <ds:schemaRef ds:uri="http://schemas.microsoft.com/sharepoint/v3/contenttype/forms"/>
  </ds:schemaRefs>
</ds:datastoreItem>
</file>

<file path=customXml/itemProps2.xml><?xml version="1.0" encoding="utf-8"?>
<ds:datastoreItem xmlns:ds="http://schemas.openxmlformats.org/officeDocument/2006/customXml" ds:itemID="{E4214858-785C-42F7-BE66-6D0E79395F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field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B6F2769-7194-4217-93D3-3AF3A4742282}">
  <ds:schemaRefs>
    <ds:schemaRef ds:uri="http://schemas.microsoft.com/office/2006/metadata/properties"/>
    <ds:schemaRef ds:uri="http://schemas.microsoft.com/sharepoint/v3/fields"/>
    <ds:schemaRef ds:uri="http://schemas.microsoft.com/office/infopath/2007/PartnerControls"/>
    <ds:schemaRef ds:uri="http://schemas.microsoft.com/office/2006/documentManagement/types"/>
    <ds:schemaRef ds:uri="http://purl.org/dc/dcmitype/"/>
    <ds:schemaRef ds:uri="http://purl.org/dc/terms/"/>
    <ds:schemaRef ds:uri="http://purl.org/dc/elements/1.1/"/>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FNEMasterTemplateForThemePreview.pptx</Template>
  <TotalTime>84870</TotalTime>
  <Words>8134</Words>
  <Application>Microsoft Macintosh PowerPoint</Application>
  <PresentationFormat>On-screen Show (16:9)</PresentationFormat>
  <Paragraphs>864</Paragraphs>
  <Slides>86</Slides>
  <Notes>53</Notes>
  <HiddenSlides>0</HiddenSlides>
  <MMClips>0</MMClips>
  <ScaleCrop>false</ScaleCrop>
  <HeadingPairs>
    <vt:vector size="6" baseType="variant">
      <vt:variant>
        <vt:lpstr>Fonts Used</vt:lpstr>
      </vt:variant>
      <vt:variant>
        <vt:i4>13</vt:i4>
      </vt:variant>
      <vt:variant>
        <vt:lpstr>Theme</vt:lpstr>
      </vt:variant>
      <vt:variant>
        <vt:i4>5</vt:i4>
      </vt:variant>
      <vt:variant>
        <vt:lpstr>Slide Titles</vt:lpstr>
      </vt:variant>
      <vt:variant>
        <vt:i4>86</vt:i4>
      </vt:variant>
    </vt:vector>
  </HeadingPairs>
  <TitlesOfParts>
    <vt:vector size="104" baseType="lpstr">
      <vt:lpstr>ＭＳ Ｐゴシック</vt:lpstr>
      <vt:lpstr>-apple-system</vt:lpstr>
      <vt:lpstr>Arial</vt:lpstr>
      <vt:lpstr>Arial</vt:lpstr>
      <vt:lpstr>Calibri</vt:lpstr>
      <vt:lpstr>Helvetica</vt:lpstr>
      <vt:lpstr>Helvetica Neue</vt:lpstr>
      <vt:lpstr>Monotype Sorts</vt:lpstr>
      <vt:lpstr>Museo For Dell</vt:lpstr>
      <vt:lpstr>Symbol</vt:lpstr>
      <vt:lpstr>Times New Roman</vt:lpstr>
      <vt:lpstr>Webdings</vt:lpstr>
      <vt:lpstr>Wingdings</vt:lpstr>
      <vt:lpstr>Office Theme</vt:lpstr>
      <vt:lpstr>5_db-5-grey</vt:lpstr>
      <vt:lpstr>2_db-5-grey</vt:lpstr>
      <vt:lpstr>4_db-5-grey</vt:lpstr>
      <vt:lpstr>3_db-5-grey</vt:lpstr>
      <vt:lpstr>PowerPoint Presentation</vt:lpstr>
      <vt:lpstr>PowerPoint Presentation</vt:lpstr>
      <vt:lpstr>PowerPoint Presentation</vt:lpstr>
      <vt:lpstr>PowerPoint Presentation</vt:lpstr>
      <vt:lpstr>PowerPoint Presentation</vt:lpstr>
      <vt:lpstr>PowerPoint Presentation</vt:lpstr>
      <vt:lpstr>Contents</vt:lpstr>
      <vt:lpstr>PowerPoint Presentation</vt:lpstr>
      <vt:lpstr>PowerPoint Presentation</vt:lpstr>
      <vt:lpstr>Waitlist</vt:lpstr>
      <vt:lpstr>Lecture Format, Recitation, Office Hours</vt:lpstr>
      <vt:lpstr>PowerPoint Presentation</vt:lpstr>
      <vt:lpstr>About your Instructor</vt:lpstr>
      <vt:lpstr>PowerPoint Presentation</vt:lpstr>
      <vt:lpstr>The Course</vt:lpstr>
      <vt:lpstr>Course Objectives</vt:lpstr>
      <vt:lpstr>The Course – Value and my Perspective</vt:lpstr>
      <vt:lpstr>Surprising Example</vt:lpstr>
      <vt:lpstr>Modules</vt:lpstr>
      <vt:lpstr>PowerPoint Presentation</vt:lpstr>
      <vt:lpstr>Course Resources and Development Environment</vt:lpstr>
      <vt:lpstr>PowerPoint Presentation</vt:lpstr>
      <vt:lpstr>Assignments, Exams, Grading</vt:lpstr>
      <vt:lpstr>To Program or Not To Program, ...</vt:lpstr>
      <vt:lpstr>Homework Assignments</vt:lpstr>
      <vt:lpstr>PowerPoint Presentation</vt:lpstr>
      <vt:lpstr>Two Common Database Applications</vt:lpstr>
      <vt:lpstr>Business Intelligence, Insight, Analysis, … …</vt:lpstr>
      <vt:lpstr>Switch to Notebook</vt:lpstr>
      <vt:lpstr>Web Application Problem Statement</vt:lpstr>
      <vt:lpstr>Interactive/Operational</vt:lpstr>
      <vt:lpstr>Interactive Full Stack Application</vt:lpstr>
      <vt:lpstr>PowerPoint Presentation</vt:lpstr>
      <vt:lpstr>Lectures and Topics</vt:lpstr>
      <vt:lpstr>PowerPoint Presentation</vt:lpstr>
      <vt:lpstr>Design Phases</vt:lpstr>
      <vt:lpstr>Design Phases (Cont.)</vt:lpstr>
      <vt:lpstr>A Common and my Approach: Conceptual  Logical  Physical</vt:lpstr>
      <vt:lpstr>ER model -- Database Modeling</vt:lpstr>
      <vt:lpstr>Entity Sets</vt:lpstr>
      <vt:lpstr>Entity Sets -- instructor and student</vt:lpstr>
      <vt:lpstr>Relationship Sets</vt:lpstr>
      <vt:lpstr>Relationship Sets (Cont.)</vt:lpstr>
      <vt:lpstr>Representing Entity sets in ER Diagram</vt:lpstr>
      <vt:lpstr>Visual Notation – Many Notations</vt:lpstr>
      <vt:lpstr>Do a Slightly More complex University Database ER Model</vt:lpstr>
      <vt:lpstr>Notation has Precise Meaning</vt:lpstr>
      <vt:lpstr>What Does this Mean? Let’s Get Started</vt:lpstr>
      <vt:lpstr>ER model -- Database Modeling</vt:lpstr>
      <vt:lpstr>ER Model and ER Modeling</vt:lpstr>
      <vt:lpstr>ER Modeling – Reasonably Good Summary</vt:lpstr>
      <vt:lpstr>PowerPoint Presentation</vt:lpstr>
      <vt:lpstr>Relational Model</vt:lpstr>
      <vt:lpstr>Example of a Instructor  Relation</vt:lpstr>
      <vt:lpstr>Attribute</vt:lpstr>
      <vt:lpstr>Relations are Unordered</vt:lpstr>
      <vt:lpstr>Database Schema</vt:lpstr>
      <vt:lpstr>Keys</vt:lpstr>
      <vt:lpstr>Notation</vt:lpstr>
      <vt:lpstr>Observations</vt:lpstr>
      <vt:lpstr>Start Building our Datamodel</vt:lpstr>
      <vt:lpstr>Relational Query Languages</vt:lpstr>
      <vt:lpstr>Relational Algebra</vt:lpstr>
      <vt:lpstr>Select Operation</vt:lpstr>
      <vt:lpstr>Select Operation (Cont.)</vt:lpstr>
      <vt:lpstr>Project Operation</vt:lpstr>
      <vt:lpstr>Project Operation (Cont.)</vt:lpstr>
      <vt:lpstr>Composition of Relational Operations</vt:lpstr>
      <vt:lpstr>The Dreaded Relax Calculator</vt:lpstr>
      <vt:lpstr>PowerPoint Presentation</vt:lpstr>
      <vt:lpstr>History</vt:lpstr>
      <vt:lpstr>SQL Parts</vt:lpstr>
      <vt:lpstr>SQL Language Statements</vt:lpstr>
      <vt:lpstr>Basic Query Structure </vt:lpstr>
      <vt:lpstr>The select Clause</vt:lpstr>
      <vt:lpstr>The select Clause (Cont.)</vt:lpstr>
      <vt:lpstr>The select Clause (Cont.)</vt:lpstr>
      <vt:lpstr>The select Clause (Cont.)</vt:lpstr>
      <vt:lpstr>The where Clause</vt:lpstr>
      <vt:lpstr>The from Clause</vt:lpstr>
      <vt:lpstr>Examples</vt:lpstr>
      <vt:lpstr>Data Definition Language</vt:lpstr>
      <vt:lpstr>Create Table Construct</vt:lpstr>
      <vt:lpstr>PowerPoint Presentation</vt:lpstr>
      <vt:lpstr>Switch to Demos: Jupyter Notebook and DataGrip</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FileNewTemplate</dc:title>
  <dc:creator>Diana</dc:creator>
  <cp:lastModifiedBy>Donald Ferguson</cp:lastModifiedBy>
  <cp:revision>575</cp:revision>
  <cp:lastPrinted>2018-11-15T21:01:50Z</cp:lastPrinted>
  <dcterms:created xsi:type="dcterms:W3CDTF">2010-04-12T23:12:02Z</dcterms:created>
  <dcterms:modified xsi:type="dcterms:W3CDTF">2024-01-22T11:38:09Z</dcterms:modified>
  <cp:contentStatus>Draft</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0x0101000DE64AEEDD9B7A4D93545ACBE97D4615</vt:lpwstr>
  </property>
</Properties>
</file>